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4" r:id="rId3"/>
    <p:sldId id="264" r:id="rId4"/>
    <p:sldId id="259" r:id="rId5"/>
    <p:sldId id="263" r:id="rId6"/>
    <p:sldId id="265" r:id="rId7"/>
    <p:sldId id="257" r:id="rId8"/>
    <p:sldId id="258" r:id="rId9"/>
    <p:sldId id="273" r:id="rId10"/>
    <p:sldId id="272" r:id="rId11"/>
    <p:sldId id="260" r:id="rId12"/>
    <p:sldId id="267" r:id="rId13"/>
    <p:sldId id="266" r:id="rId14"/>
    <p:sldId id="268" r:id="rId15"/>
    <p:sldId id="270" r:id="rId16"/>
    <p:sldId id="269" r:id="rId17"/>
    <p:sldId id="261" r:id="rId18"/>
    <p:sldId id="275" r:id="rId19"/>
    <p:sldId id="280" r:id="rId20"/>
    <p:sldId id="276" r:id="rId21"/>
    <p:sldId id="279" r:id="rId22"/>
    <p:sldId id="277" r:id="rId23"/>
    <p:sldId id="278"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00" d="100"/>
          <a:sy n="100" d="100"/>
        </p:scale>
        <p:origin x="-1860"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BFD21-B491-4182-93B3-BE479A3A8159}" type="datetimeFigureOut">
              <a:rPr lang="es-MX" smtClean="0"/>
              <a:t>17/06/2014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06A317-6DD1-4F09-9EC9-0155C98704EE}" type="slidenum">
              <a:rPr lang="es-MX" smtClean="0"/>
              <a:t>‹Nº›</a:t>
            </a:fld>
            <a:endParaRPr lang="es-MX"/>
          </a:p>
        </p:txBody>
      </p:sp>
    </p:spTree>
    <p:extLst>
      <p:ext uri="{BB962C8B-B14F-4D97-AF65-F5344CB8AC3E}">
        <p14:creationId xmlns:p14="http://schemas.microsoft.com/office/powerpoint/2010/main" val="39063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806A317-6DD1-4F09-9EC9-0155C98704EE}" type="slidenum">
              <a:rPr lang="es-MX" smtClean="0"/>
              <a:t>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806A317-6DD1-4F09-9EC9-0155C98704EE}" type="slidenum">
              <a:rPr lang="es-MX" smtClean="0"/>
              <a:t>4</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806A317-6DD1-4F09-9EC9-0155C98704EE}" type="slidenum">
              <a:rPr lang="es-MX" smtClean="0">
                <a:solidFill>
                  <a:prstClr val="black"/>
                </a:solidFill>
              </a:rPr>
              <a:pPr/>
              <a:t>5</a:t>
            </a:fld>
            <a:endParaRPr lang="es-MX">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806A317-6DD1-4F09-9EC9-0155C98704EE}" type="slidenum">
              <a:rPr lang="es-MX" smtClean="0"/>
              <a:t>7</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806A317-6DD1-4F09-9EC9-0155C98704EE}" type="slidenum">
              <a:rPr lang="es-MX" smtClean="0"/>
              <a:t>8</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806A317-6DD1-4F09-9EC9-0155C98704EE}" type="slidenum">
              <a:rPr lang="es-MX" smtClean="0"/>
              <a:t>22</a:t>
            </a:fld>
            <a:endParaRPr lang="es-MX"/>
          </a:p>
        </p:txBody>
      </p:sp>
    </p:spTree>
    <p:extLst>
      <p:ext uri="{BB962C8B-B14F-4D97-AF65-F5344CB8AC3E}">
        <p14:creationId xmlns:p14="http://schemas.microsoft.com/office/powerpoint/2010/main" val="3862702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A8E29C-52CC-4AC8-B40E-C2FF00E9C6F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D4DB776-45C7-48A2-AB47-9DD7EC14DCF5}" type="datetimeFigureOut">
              <a:rPr lang="es-MX" smtClean="0"/>
              <a:t>17/06/2014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E4A8E29C-52CC-4AC8-B40E-C2FF00E9C6FC}" type="slidenum">
              <a:rPr lang="es-MX" smtClean="0"/>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4DB776-45C7-48A2-AB47-9DD7EC14DCF5}" type="datetimeFigureOut">
              <a:rPr lang="es-MX" smtClean="0"/>
              <a:t>17/06/2014</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A8E29C-52CC-4AC8-B40E-C2FF00E9C6FC}" type="slidenum">
              <a:rPr lang="es-MX" smtClean="0"/>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692696"/>
            <a:ext cx="7851648" cy="1828800"/>
          </a:xfrm>
        </p:spPr>
        <p:txBody>
          <a:bodyPr>
            <a:normAutofit fontScale="90000"/>
          </a:bodyPr>
          <a:lstStyle/>
          <a:p>
            <a:pPr algn="l"/>
            <a:r>
              <a:rPr lang="en-US" sz="4900" dirty="0" smtClean="0"/>
              <a:t>The self-access center as a social landscape: the case of a Mexican self-access center</a:t>
            </a:r>
            <a:endParaRPr lang="es-MX" dirty="0"/>
          </a:p>
        </p:txBody>
      </p:sp>
      <p:sp>
        <p:nvSpPr>
          <p:cNvPr id="3" name="2 Subtítulo"/>
          <p:cNvSpPr>
            <a:spLocks noGrp="1"/>
          </p:cNvSpPr>
          <p:nvPr>
            <p:ph type="subTitle" idx="1"/>
          </p:nvPr>
        </p:nvSpPr>
        <p:spPr>
          <a:xfrm>
            <a:off x="827584" y="4293096"/>
            <a:ext cx="7710680" cy="2184648"/>
          </a:xfrm>
        </p:spPr>
        <p:txBody>
          <a:bodyPr>
            <a:normAutofit fontScale="70000" lnSpcReduction="20000"/>
          </a:bodyPr>
          <a:lstStyle/>
          <a:p>
            <a:r>
              <a:rPr lang="es-MX" i="1" dirty="0" smtClean="0"/>
              <a:t>María del Rocío Domínguez </a:t>
            </a:r>
            <a:r>
              <a:rPr lang="es-MX" i="1" dirty="0" smtClean="0"/>
              <a:t>Gaona</a:t>
            </a:r>
          </a:p>
          <a:p>
            <a:r>
              <a:rPr lang="es-MX" i="1" dirty="0"/>
              <a:t>r</a:t>
            </a:r>
            <a:r>
              <a:rPr lang="es-MX" i="1" dirty="0" smtClean="0"/>
              <a:t>ocio_dominguez@uabc.edu.mx</a:t>
            </a:r>
            <a:r>
              <a:rPr lang="es-MX" dirty="0" smtClean="0"/>
              <a:t/>
            </a:r>
            <a:br>
              <a:rPr lang="es-MX" dirty="0" smtClean="0"/>
            </a:br>
            <a:r>
              <a:rPr lang="es-MX" i="1" dirty="0" smtClean="0"/>
              <a:t>Myriam Romero </a:t>
            </a:r>
            <a:r>
              <a:rPr lang="es-MX" i="1" dirty="0" smtClean="0"/>
              <a:t>Monteverde</a:t>
            </a:r>
          </a:p>
          <a:p>
            <a:r>
              <a:rPr lang="es-MX" i="1" dirty="0"/>
              <a:t>r</a:t>
            </a:r>
            <a:r>
              <a:rPr lang="es-MX" i="1" dirty="0" smtClean="0"/>
              <a:t>omero.myriam@uabc.edu.mx</a:t>
            </a:r>
            <a:endParaRPr lang="es-MX" i="1" dirty="0" smtClean="0"/>
          </a:p>
          <a:p>
            <a:r>
              <a:rPr lang="en-US" i="1" dirty="0" err="1" smtClean="0"/>
              <a:t>Jitka</a:t>
            </a:r>
            <a:r>
              <a:rPr lang="en-US" i="1" dirty="0" smtClean="0"/>
              <a:t> </a:t>
            </a:r>
            <a:r>
              <a:rPr lang="en-US" i="1" dirty="0" err="1" smtClean="0"/>
              <a:t>Crhová</a:t>
            </a:r>
            <a:endParaRPr lang="en-US" i="1" dirty="0" smtClean="0"/>
          </a:p>
          <a:p>
            <a:r>
              <a:rPr lang="en-US" i="1" dirty="0" smtClean="0"/>
              <a:t>jcrhova@uabc.edu.mx</a:t>
            </a:r>
            <a:r>
              <a:rPr lang="es-MX" dirty="0" smtClean="0"/>
              <a:t/>
            </a:r>
            <a:br>
              <a:rPr lang="es-MX" dirty="0" smtClean="0"/>
            </a:br>
            <a:r>
              <a:rPr lang="en-US" i="1" dirty="0" smtClean="0"/>
              <a:t>Language Department, Autonomous University of Baja California, México</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7920880"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3460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Autofit/>
          </a:bodyPr>
          <a:lstStyle/>
          <a:p>
            <a:r>
              <a:rPr lang="en-US" sz="3600" dirty="0" smtClean="0"/>
              <a:t>The plan of the center</a:t>
            </a:r>
            <a:endParaRPr lang="es-ES" sz="3600" dirty="0"/>
          </a:p>
        </p:txBody>
      </p:sp>
      <p:pic>
        <p:nvPicPr>
          <p:cNvPr id="4" name="Imagen 1"/>
          <p:cNvPicPr>
            <a:picLocks noGrp="1"/>
          </p:cNvPicPr>
          <p:nvPr>
            <p:ph idx="1"/>
          </p:nvPr>
        </p:nvPicPr>
        <p:blipFill>
          <a:blip r:embed="rId2" cstate="print"/>
          <a:srcRect/>
          <a:stretch>
            <a:fillRect/>
          </a:stretch>
        </p:blipFill>
        <p:spPr bwMode="auto">
          <a:xfrm>
            <a:off x="683568" y="980728"/>
            <a:ext cx="7869560" cy="4968552"/>
          </a:xfrm>
          <a:prstGeom prst="rect">
            <a:avLst/>
          </a:prstGeom>
          <a:noFill/>
          <a:ln w="9525">
            <a:noFill/>
            <a:miter lim="800000"/>
            <a:headEnd/>
            <a:tailEnd/>
          </a:ln>
        </p:spPr>
      </p:pic>
      <p:sp>
        <p:nvSpPr>
          <p:cNvPr id="5" name="Title 1"/>
          <p:cNvSpPr txBox="1">
            <a:spLocks/>
          </p:cNvSpPr>
          <p:nvPr/>
        </p:nvSpPr>
        <p:spPr>
          <a:xfrm>
            <a:off x="323528" y="5793180"/>
            <a:ext cx="8229600" cy="730728"/>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ES" sz="2800" dirty="0" err="1" smtClean="0"/>
              <a:t>Implicit</a:t>
            </a:r>
            <a:r>
              <a:rPr lang="es-ES" sz="2800" dirty="0" smtClean="0"/>
              <a:t> </a:t>
            </a:r>
            <a:r>
              <a:rPr lang="es-ES" sz="2800" dirty="0" err="1" smtClean="0"/>
              <a:t>design</a:t>
            </a:r>
            <a:r>
              <a:rPr lang="es-ES" sz="2800" dirty="0" smtClean="0"/>
              <a:t> of CEMAAI </a:t>
            </a:r>
            <a:r>
              <a:rPr lang="es-ES" sz="1600" dirty="0" smtClean="0"/>
              <a:t>(Domínguez-Gaona, López-Bonilla &amp; </a:t>
            </a:r>
            <a:r>
              <a:rPr lang="es-ES" sz="1600" dirty="0" err="1" smtClean="0"/>
              <a:t>Englander</a:t>
            </a:r>
            <a:r>
              <a:rPr lang="es-ES" sz="1600" dirty="0" smtClean="0"/>
              <a:t>, 2012)</a:t>
            </a:r>
            <a:endParaRPr lang="es-ES" sz="1600" dirty="0"/>
          </a:p>
        </p:txBody>
      </p:sp>
    </p:spTree>
    <p:extLst>
      <p:ext uri="{BB962C8B-B14F-4D97-AF65-F5344CB8AC3E}">
        <p14:creationId xmlns:p14="http://schemas.microsoft.com/office/powerpoint/2010/main" val="1752570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US" dirty="0" smtClean="0"/>
              <a:t>Policies that regulate the SAC</a:t>
            </a:r>
            <a:endParaRPr lang="es-ES" dirty="0"/>
          </a:p>
        </p:txBody>
      </p:sp>
      <p:sp>
        <p:nvSpPr>
          <p:cNvPr id="3" name="Content Placeholder 2"/>
          <p:cNvSpPr>
            <a:spLocks noGrp="1"/>
          </p:cNvSpPr>
          <p:nvPr>
            <p:ph idx="1"/>
          </p:nvPr>
        </p:nvSpPr>
        <p:spPr/>
        <p:txBody>
          <a:bodyPr/>
          <a:lstStyle/>
          <a:p>
            <a:r>
              <a:rPr lang="en-US" dirty="0" smtClean="0"/>
              <a:t>Regulated by internal and external institutional policies</a:t>
            </a:r>
          </a:p>
          <a:p>
            <a:pPr marL="0" indent="0">
              <a:buNone/>
            </a:pPr>
            <a:endParaRPr lang="en-US" dirty="0" smtClean="0"/>
          </a:p>
          <a:p>
            <a:r>
              <a:rPr lang="en-US" dirty="0" smtClean="0"/>
              <a:t>The Secretariat of Public </a:t>
            </a:r>
            <a:r>
              <a:rPr lang="en-US" dirty="0"/>
              <a:t>E</a:t>
            </a:r>
            <a:r>
              <a:rPr lang="en-US" dirty="0" smtClean="0"/>
              <a:t>ducation </a:t>
            </a:r>
            <a:r>
              <a:rPr lang="en-US" dirty="0" smtClean="0"/>
              <a:t>encouraged </a:t>
            </a:r>
            <a:r>
              <a:rPr lang="en-US" dirty="0" smtClean="0"/>
              <a:t>the implementation providing </a:t>
            </a:r>
            <a:r>
              <a:rPr lang="en-US" dirty="0" smtClean="0"/>
              <a:t>funding for equipment and training</a:t>
            </a:r>
            <a:endParaRPr lang="en-US" dirty="0" smtClean="0"/>
          </a:p>
          <a:p>
            <a:pPr marL="0" indent="0">
              <a:buNone/>
            </a:pPr>
            <a:endParaRPr lang="en-US" dirty="0" smtClean="0"/>
          </a:p>
          <a:p>
            <a:r>
              <a:rPr lang="en-US" dirty="0" smtClean="0"/>
              <a:t>The growth in the </a:t>
            </a:r>
            <a:r>
              <a:rPr lang="en-US" dirty="0" smtClean="0"/>
              <a:t>number of English language courses</a:t>
            </a:r>
            <a:endParaRPr lang="es-ES" dirty="0"/>
          </a:p>
        </p:txBody>
      </p:sp>
    </p:spTree>
    <p:extLst>
      <p:ext uri="{BB962C8B-B14F-4D97-AF65-F5344CB8AC3E}">
        <p14:creationId xmlns:p14="http://schemas.microsoft.com/office/powerpoint/2010/main" val="289577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636680"/>
          </a:xfrm>
        </p:spPr>
        <p:txBody>
          <a:bodyPr>
            <a:noAutofit/>
          </a:bodyPr>
          <a:lstStyle/>
          <a:p>
            <a:r>
              <a:rPr lang="en-US" sz="3200" dirty="0" smtClean="0"/>
              <a:t>Literacy </a:t>
            </a:r>
            <a:r>
              <a:rPr lang="en-US" sz="3200" dirty="0" smtClean="0"/>
              <a:t>events (an example of the Reading and Writing area)</a:t>
            </a:r>
            <a:endParaRPr lang="es-E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8072902"/>
              </p:ext>
            </p:extLst>
          </p:nvPr>
        </p:nvGraphicFramePr>
        <p:xfrm>
          <a:off x="683568" y="1052736"/>
          <a:ext cx="7992887" cy="5308433"/>
        </p:xfrm>
        <a:graphic>
          <a:graphicData uri="http://schemas.openxmlformats.org/drawingml/2006/table">
            <a:tbl>
              <a:tblPr firstRow="1" firstCol="1" bandRow="1" bandCol="1"/>
              <a:tblGrid>
                <a:gridCol w="723166"/>
                <a:gridCol w="753262"/>
                <a:gridCol w="752376"/>
                <a:gridCol w="753262"/>
                <a:gridCol w="1500326"/>
                <a:gridCol w="2004860"/>
                <a:gridCol w="878065"/>
                <a:gridCol w="627570"/>
              </a:tblGrid>
              <a:tr h="899447">
                <a:tc>
                  <a:txBody>
                    <a:bodyPr/>
                    <a:lstStyle/>
                    <a:p>
                      <a:pPr>
                        <a:lnSpc>
                          <a:spcPct val="100000"/>
                        </a:lnSpc>
                        <a:spcAft>
                          <a:spcPts val="0"/>
                        </a:spcAft>
                      </a:pPr>
                      <a:r>
                        <a:rPr lang="en-US" sz="1200" b="1" dirty="0">
                          <a:effectLst/>
                          <a:latin typeface="Times New Roman"/>
                          <a:ea typeface="Times New Roman"/>
                          <a:cs typeface="Times New Roman"/>
                        </a:rPr>
                        <a:t>Student</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Level</a:t>
                      </a:r>
                      <a:r>
                        <a:rPr lang="es-ES" sz="1200" b="1" dirty="0">
                          <a:effectLst/>
                          <a:latin typeface="Times New Roman"/>
                          <a:ea typeface="Times New Roman"/>
                          <a:cs typeface="Times New Roman"/>
                        </a:rPr>
                        <a:t> in</a:t>
                      </a:r>
                      <a:r>
                        <a:rPr lang="en-US" sz="1200" b="1" dirty="0">
                          <a:effectLst/>
                          <a:latin typeface="Times New Roman"/>
                          <a:ea typeface="Times New Roman"/>
                          <a:cs typeface="Times New Roman"/>
                        </a:rPr>
                        <a:t> English program</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Attended Initial training </a:t>
                      </a:r>
                      <a:endParaRPr lang="es-ES" sz="1200" dirty="0">
                        <a:effectLst/>
                        <a:latin typeface="Calibri"/>
                        <a:ea typeface="Times New Roman"/>
                        <a:cs typeface="Times New Roman"/>
                      </a:endParaRPr>
                    </a:p>
                    <a:p>
                      <a:pPr>
                        <a:lnSpc>
                          <a:spcPct val="100000"/>
                        </a:lnSpc>
                        <a:spcAft>
                          <a:spcPts val="0"/>
                        </a:spcAft>
                      </a:pPr>
                      <a:r>
                        <a:rPr lang="en-US" sz="1200" b="1" dirty="0">
                          <a:effectLst/>
                          <a:latin typeface="Times New Roman"/>
                          <a:ea typeface="Times New Roman"/>
                          <a:cs typeface="Times New Roman"/>
                        </a:rPr>
                        <a:t>session</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Attended </a:t>
                      </a:r>
                      <a:endParaRPr lang="es-ES" sz="1200" dirty="0">
                        <a:effectLst/>
                        <a:latin typeface="Calibri"/>
                        <a:ea typeface="Times New Roman"/>
                        <a:cs typeface="Times New Roman"/>
                      </a:endParaRPr>
                    </a:p>
                    <a:p>
                      <a:pPr>
                        <a:lnSpc>
                          <a:spcPct val="100000"/>
                        </a:lnSpc>
                        <a:spcAft>
                          <a:spcPts val="0"/>
                        </a:spcAft>
                      </a:pPr>
                      <a:r>
                        <a:rPr lang="en-US" sz="1200" b="1" dirty="0">
                          <a:effectLst/>
                          <a:latin typeface="Times New Roman"/>
                          <a:ea typeface="Times New Roman"/>
                          <a:cs typeface="Times New Roman"/>
                        </a:rPr>
                        <a:t>Tutoring Sessions</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Artifacts used</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Literacy events</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n-US" sz="1200" b="1" dirty="0">
                          <a:effectLst/>
                          <a:latin typeface="Times New Roman"/>
                          <a:ea typeface="Times New Roman"/>
                          <a:cs typeface="Times New Roman"/>
                        </a:rPr>
                        <a:t>Human (Staff</a:t>
                      </a:r>
                      <a:r>
                        <a:rPr lang="es-ES" sz="1200" b="1" dirty="0">
                          <a:effectLst/>
                          <a:latin typeface="Times New Roman"/>
                          <a:ea typeface="Times New Roman"/>
                          <a:cs typeface="Times New Roman"/>
                        </a:rPr>
                        <a:t>)</a:t>
                      </a:r>
                      <a:r>
                        <a:rPr lang="en-US" sz="1200" b="1" dirty="0">
                          <a:effectLst/>
                          <a:latin typeface="Times New Roman"/>
                          <a:ea typeface="Times New Roman"/>
                          <a:cs typeface="Times New Roman"/>
                        </a:rPr>
                        <a:t> support</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0000"/>
                        </a:lnSpc>
                        <a:spcAft>
                          <a:spcPts val="0"/>
                        </a:spcAft>
                      </a:pPr>
                      <a:r>
                        <a:rPr lang="es-ES" sz="1200" b="1" dirty="0">
                          <a:effectLst/>
                          <a:latin typeface="Times New Roman"/>
                          <a:ea typeface="Times New Roman"/>
                          <a:cs typeface="Times New Roman"/>
                        </a:rPr>
                        <a:t>Time</a:t>
                      </a:r>
                      <a:endParaRPr lang="es-ES" sz="1200" dirty="0">
                        <a:effectLst/>
                        <a:latin typeface="Calibri"/>
                        <a:ea typeface="Times New Roman"/>
                        <a:cs typeface="Times New Roman"/>
                      </a:endParaRPr>
                    </a:p>
                    <a:p>
                      <a:pPr>
                        <a:lnSpc>
                          <a:spcPct val="100000"/>
                        </a:lnSpc>
                        <a:spcAft>
                          <a:spcPts val="0"/>
                        </a:spcAft>
                      </a:pPr>
                      <a:r>
                        <a:rPr lang="en-US" sz="1200" b="1" dirty="0">
                          <a:effectLst/>
                          <a:latin typeface="Times New Roman"/>
                          <a:ea typeface="Times New Roman"/>
                          <a:cs typeface="Times New Roman"/>
                        </a:rPr>
                        <a:t>spent</a:t>
                      </a:r>
                      <a:endParaRPr lang="es-ES" sz="1200" dirty="0">
                        <a:effectLst/>
                        <a:latin typeface="Calibri"/>
                        <a:ea typeface="Times New Roman"/>
                        <a:cs typeface="Times New Roman"/>
                      </a:endParaRPr>
                    </a:p>
                    <a:p>
                      <a:pPr>
                        <a:lnSpc>
                          <a:spcPct val="100000"/>
                        </a:lnSpc>
                        <a:spcAft>
                          <a:spcPts val="0"/>
                        </a:spcAft>
                      </a:pPr>
                      <a:r>
                        <a:rPr lang="es-ES" sz="1200" b="1" dirty="0">
                          <a:effectLst/>
                          <a:latin typeface="Times New Roman"/>
                          <a:ea typeface="Times New Roman"/>
                          <a:cs typeface="Times New Roman"/>
                        </a:rPr>
                        <a:t>(minutes)</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16502">
                <a:tc>
                  <a:txBody>
                    <a:bodyPr/>
                    <a:lstStyle/>
                    <a:p>
                      <a:pPr>
                        <a:lnSpc>
                          <a:spcPct val="115000"/>
                        </a:lnSpc>
                        <a:spcAft>
                          <a:spcPts val="0"/>
                        </a:spcAft>
                      </a:pPr>
                      <a:r>
                        <a:rPr lang="es-ES" sz="1200" b="1">
                          <a:effectLst/>
                          <a:latin typeface="Times New Roman"/>
                          <a:ea typeface="Times New Roman"/>
                          <a:cs typeface="Times New Roman"/>
                        </a:rPr>
                        <a:t>RW1</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2</a:t>
                      </a:r>
                      <a:r>
                        <a:rPr lang="es-ES" sz="1200" baseline="30000" dirty="0">
                          <a:effectLst/>
                          <a:latin typeface="Times New Roman"/>
                          <a:ea typeface="Times New Roman"/>
                          <a:cs typeface="Times New Roman"/>
                        </a:rPr>
                        <a:t>nd.</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No</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No</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English course notebook </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Times New Roman"/>
                          <a:ea typeface="Times New Roman"/>
                          <a:cs typeface="Times New Roman"/>
                        </a:rPr>
                        <a:t>Completed written exercises requiring yes/no response</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No</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30</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328">
                <a:tc>
                  <a:txBody>
                    <a:bodyPr/>
                    <a:lstStyle/>
                    <a:p>
                      <a:pPr>
                        <a:lnSpc>
                          <a:spcPct val="115000"/>
                        </a:lnSpc>
                        <a:spcAft>
                          <a:spcPts val="0"/>
                        </a:spcAft>
                      </a:pPr>
                      <a:r>
                        <a:rPr lang="es-ES" sz="1200" b="1">
                          <a:effectLst/>
                          <a:latin typeface="Times New Roman"/>
                          <a:ea typeface="Times New Roman"/>
                          <a:cs typeface="Times New Roman"/>
                        </a:rPr>
                        <a:t>RW2</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2</a:t>
                      </a:r>
                      <a:r>
                        <a:rPr lang="es-ES" sz="1200" baseline="30000" dirty="0">
                          <a:effectLst/>
                          <a:latin typeface="Times New Roman"/>
                          <a:ea typeface="Times New Roman"/>
                          <a:cs typeface="Times New Roman"/>
                        </a:rPr>
                        <a:t>nd.</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Yes</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No</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effectLst/>
                          <a:latin typeface="Times New Roman"/>
                          <a:ea typeface="Times New Roman"/>
                          <a:cs typeface="Times New Roman"/>
                        </a:rPr>
                        <a:t>English course notebook;</a:t>
                      </a:r>
                      <a:endParaRPr lang="es-ES" sz="1200" dirty="0">
                        <a:effectLst/>
                        <a:latin typeface="Calibri"/>
                        <a:ea typeface="Times New Roman"/>
                        <a:cs typeface="Times New Roman"/>
                      </a:endParaRPr>
                    </a:p>
                    <a:p>
                      <a:pPr>
                        <a:lnSpc>
                          <a:spcPct val="115000"/>
                        </a:lnSpc>
                        <a:spcAft>
                          <a:spcPts val="0"/>
                        </a:spcAft>
                      </a:pPr>
                      <a:r>
                        <a:rPr lang="en-US" sz="1200" dirty="0">
                          <a:effectLst/>
                          <a:latin typeface="Times New Roman"/>
                          <a:ea typeface="Times New Roman"/>
                          <a:cs typeface="Times New Roman"/>
                        </a:rPr>
                        <a:t>Grammar worksheets;</a:t>
                      </a:r>
                      <a:endParaRPr lang="es-ES" sz="1200" dirty="0">
                        <a:effectLst/>
                        <a:latin typeface="Calibri"/>
                        <a:ea typeface="Times New Roman"/>
                        <a:cs typeface="Times New Roman"/>
                      </a:endParaRPr>
                    </a:p>
                    <a:p>
                      <a:pPr>
                        <a:lnSpc>
                          <a:spcPct val="115000"/>
                        </a:lnSpc>
                        <a:spcAft>
                          <a:spcPts val="0"/>
                        </a:spcAft>
                      </a:pPr>
                      <a:r>
                        <a:rPr lang="en-029" sz="1200" dirty="0">
                          <a:effectLst/>
                          <a:latin typeface="Times New Roman"/>
                          <a:ea typeface="Times New Roman"/>
                          <a:cs typeface="Times New Roman"/>
                        </a:rPr>
                        <a:t>Cell</a:t>
                      </a:r>
                      <a:r>
                        <a:rPr lang="en-US" sz="1200" dirty="0">
                          <a:effectLst/>
                          <a:latin typeface="Times New Roman"/>
                          <a:ea typeface="Times New Roman"/>
                          <a:cs typeface="Times New Roman"/>
                        </a:rPr>
                        <a:t> phone translator</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Times New Roman"/>
                          <a:ea typeface="Times New Roman"/>
                          <a:cs typeface="Times New Roman"/>
                        </a:rPr>
                        <a:t>Completed grammatical exercises;</a:t>
                      </a:r>
                      <a:endParaRPr lang="es-ES" sz="1400" dirty="0">
                        <a:effectLst/>
                        <a:latin typeface="Calibri"/>
                        <a:ea typeface="Times New Roman"/>
                        <a:cs typeface="Times New Roman"/>
                      </a:endParaRPr>
                    </a:p>
                    <a:p>
                      <a:pPr>
                        <a:lnSpc>
                          <a:spcPct val="115000"/>
                        </a:lnSpc>
                        <a:spcAft>
                          <a:spcPts val="0"/>
                        </a:spcAft>
                      </a:pPr>
                      <a:r>
                        <a:rPr lang="en-US" sz="1400" dirty="0">
                          <a:effectLst/>
                          <a:latin typeface="Times New Roman"/>
                          <a:ea typeface="Times New Roman"/>
                          <a:cs typeface="Times New Roman"/>
                        </a:rPr>
                        <a:t>Worked in a group;</a:t>
                      </a:r>
                      <a:endParaRPr lang="es-ES" sz="1400" dirty="0">
                        <a:effectLst/>
                        <a:latin typeface="Calibri"/>
                        <a:ea typeface="Times New Roman"/>
                        <a:cs typeface="Times New Roman"/>
                      </a:endParaRPr>
                    </a:p>
                    <a:p>
                      <a:pPr>
                        <a:lnSpc>
                          <a:spcPct val="115000"/>
                        </a:lnSpc>
                        <a:spcAft>
                          <a:spcPts val="0"/>
                        </a:spcAft>
                      </a:pPr>
                      <a:r>
                        <a:rPr lang="en-US" sz="1400" dirty="0">
                          <a:effectLst/>
                          <a:latin typeface="Times New Roman"/>
                          <a:ea typeface="Times New Roman"/>
                          <a:cs typeface="Times New Roman"/>
                        </a:rPr>
                        <a:t>Corroborated answers with classmates.</a:t>
                      </a:r>
                      <a:endParaRPr lang="es-ES" sz="1400" dirty="0">
                        <a:effectLst/>
                        <a:latin typeface="Calibri"/>
                        <a:ea typeface="Times New Roman"/>
                        <a:cs typeface="Times New Roman"/>
                      </a:endParaRPr>
                    </a:p>
                    <a:p>
                      <a:pPr>
                        <a:lnSpc>
                          <a:spcPct val="115000"/>
                        </a:lnSpc>
                        <a:spcAft>
                          <a:spcPts val="0"/>
                        </a:spcAft>
                      </a:pPr>
                      <a:r>
                        <a:rPr lang="en-US" sz="1400" dirty="0">
                          <a:effectLst/>
                          <a:latin typeface="Times New Roman"/>
                          <a:ea typeface="Times New Roman"/>
                          <a:cs typeface="Times New Roman"/>
                        </a:rPr>
                        <a:t>A teacher passing by helped him with an answer.</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YES</a:t>
                      </a:r>
                      <a:endParaRPr lang="es-ES" sz="1200">
                        <a:effectLst/>
                        <a:latin typeface="Calibri"/>
                        <a:ea typeface="Times New Roman"/>
                        <a:cs typeface="Times New Roman"/>
                      </a:endParaRPr>
                    </a:p>
                    <a:p>
                      <a:pPr>
                        <a:lnSpc>
                          <a:spcPct val="115000"/>
                        </a:lnSpc>
                        <a:spcAft>
                          <a:spcPts val="0"/>
                        </a:spcAft>
                      </a:pPr>
                      <a:r>
                        <a:rPr lang="en-US" sz="1200">
                          <a:effectLst/>
                          <a:latin typeface="Times New Roman"/>
                          <a:ea typeface="Times New Roman"/>
                          <a:cs typeface="Times New Roman"/>
                        </a:rPr>
                        <a:t> </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30 </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3890">
                <a:tc>
                  <a:txBody>
                    <a:bodyPr/>
                    <a:lstStyle/>
                    <a:p>
                      <a:pPr>
                        <a:lnSpc>
                          <a:spcPct val="115000"/>
                        </a:lnSpc>
                        <a:spcAft>
                          <a:spcPts val="0"/>
                        </a:spcAft>
                      </a:pPr>
                      <a:r>
                        <a:rPr lang="es-ES" sz="1200" b="1">
                          <a:effectLst/>
                          <a:latin typeface="Times New Roman"/>
                          <a:ea typeface="Times New Roman"/>
                          <a:cs typeface="Times New Roman"/>
                        </a:rPr>
                        <a:t>RW3</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4</a:t>
                      </a:r>
                      <a:r>
                        <a:rPr lang="es-ES" sz="1200" baseline="30000">
                          <a:effectLst/>
                          <a:latin typeface="Times New Roman"/>
                          <a:ea typeface="Times New Roman"/>
                          <a:cs typeface="Times New Roman"/>
                        </a:rPr>
                        <a:t>th.</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No</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No</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Novel abridged and adapted with pictures;</a:t>
                      </a:r>
                      <a:endParaRPr lang="es-ES" sz="1200">
                        <a:effectLst/>
                        <a:latin typeface="Calibri"/>
                        <a:ea typeface="Times New Roman"/>
                        <a:cs typeface="Times New Roman"/>
                      </a:endParaRPr>
                    </a:p>
                    <a:p>
                      <a:pPr>
                        <a:lnSpc>
                          <a:spcPct val="115000"/>
                        </a:lnSpc>
                        <a:spcAft>
                          <a:spcPts val="0"/>
                        </a:spcAft>
                      </a:pPr>
                      <a:r>
                        <a:rPr lang="en-US" sz="1200">
                          <a:effectLst/>
                          <a:latin typeface="Times New Roman"/>
                          <a:ea typeface="Times New Roman"/>
                          <a:cs typeface="Times New Roman"/>
                        </a:rPr>
                        <a:t>Dictionary</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Times New Roman"/>
                          <a:ea typeface="Times New Roman"/>
                          <a:cs typeface="Times New Roman"/>
                        </a:rPr>
                        <a:t>Read</a:t>
                      </a:r>
                      <a:r>
                        <a:rPr lang="es-ES" sz="1400" dirty="0">
                          <a:effectLst/>
                          <a:latin typeface="Times New Roman"/>
                          <a:ea typeface="Times New Roman"/>
                          <a:cs typeface="Times New Roman"/>
                        </a:rPr>
                        <a:t> novel</a:t>
                      </a:r>
                      <a:endParaRPr lang="es-ES" sz="1400" dirty="0">
                        <a:effectLst/>
                        <a:latin typeface="Calibri"/>
                        <a:ea typeface="Times New Roman"/>
                        <a:cs typeface="Times New Roman"/>
                      </a:endParaRPr>
                    </a:p>
                    <a:p>
                      <a:pPr>
                        <a:lnSpc>
                          <a:spcPct val="115000"/>
                        </a:lnSpc>
                        <a:spcAft>
                          <a:spcPts val="0"/>
                        </a:spcAft>
                      </a:pPr>
                      <a:r>
                        <a:rPr lang="en-US" sz="1400" dirty="0">
                          <a:effectLst/>
                          <a:latin typeface="Times New Roman"/>
                          <a:ea typeface="Times New Roman"/>
                          <a:cs typeface="Times New Roman"/>
                        </a:rPr>
                        <a:t>Consulted dictionary</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No</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90 </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416">
                <a:tc>
                  <a:txBody>
                    <a:bodyPr/>
                    <a:lstStyle/>
                    <a:p>
                      <a:pPr>
                        <a:lnSpc>
                          <a:spcPct val="115000"/>
                        </a:lnSpc>
                        <a:spcAft>
                          <a:spcPts val="0"/>
                        </a:spcAft>
                      </a:pPr>
                      <a:r>
                        <a:rPr lang="es-ES" sz="1200" b="1">
                          <a:effectLst/>
                          <a:latin typeface="Times New Roman"/>
                          <a:ea typeface="Times New Roman"/>
                          <a:cs typeface="Times New Roman"/>
                        </a:rPr>
                        <a:t>RW4</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2</a:t>
                      </a:r>
                      <a:r>
                        <a:rPr lang="es-ES" sz="1200" baseline="30000">
                          <a:effectLst/>
                          <a:latin typeface="Times New Roman"/>
                          <a:ea typeface="Times New Roman"/>
                          <a:cs typeface="Times New Roman"/>
                        </a:rPr>
                        <a:t>nd.</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No</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Times New Roman"/>
                          <a:ea typeface="Times New Roman"/>
                          <a:cs typeface="Times New Roman"/>
                        </a:rPr>
                        <a:t>No</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Game of Scrabble;</a:t>
                      </a:r>
                      <a:endParaRPr lang="es-ES" sz="1200">
                        <a:effectLst/>
                        <a:latin typeface="Calibri"/>
                        <a:ea typeface="Times New Roman"/>
                        <a:cs typeface="Times New Roman"/>
                      </a:endParaRPr>
                    </a:p>
                    <a:p>
                      <a:pPr>
                        <a:lnSpc>
                          <a:spcPct val="115000"/>
                        </a:lnSpc>
                        <a:spcAft>
                          <a:spcPts val="0"/>
                        </a:spcAft>
                      </a:pPr>
                      <a:r>
                        <a:rPr lang="en-US" sz="1200">
                          <a:effectLst/>
                          <a:latin typeface="Times New Roman"/>
                          <a:ea typeface="Times New Roman"/>
                          <a:cs typeface="Times New Roman"/>
                        </a:rPr>
                        <a:t>Bilingual dictionary</a:t>
                      </a:r>
                      <a:endParaRPr lang="es-ES" sz="12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Times New Roman"/>
                          <a:ea typeface="Times New Roman"/>
                          <a:cs typeface="Times New Roman"/>
                        </a:rPr>
                        <a:t>Played game in Spanish;</a:t>
                      </a:r>
                      <a:endParaRPr lang="es-ES" sz="1400" dirty="0">
                        <a:effectLst/>
                        <a:latin typeface="Calibri"/>
                        <a:ea typeface="Times New Roman"/>
                        <a:cs typeface="Times New Roman"/>
                      </a:endParaRPr>
                    </a:p>
                    <a:p>
                      <a:pPr>
                        <a:lnSpc>
                          <a:spcPct val="115000"/>
                        </a:lnSpc>
                        <a:spcAft>
                          <a:spcPts val="0"/>
                        </a:spcAft>
                      </a:pPr>
                      <a:r>
                        <a:rPr lang="en-US" sz="1400" dirty="0">
                          <a:effectLst/>
                          <a:latin typeface="Times New Roman"/>
                          <a:ea typeface="Times New Roman"/>
                          <a:cs typeface="Times New Roman"/>
                        </a:rPr>
                        <a:t>Formed 15 English words, all monosyllables</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No</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Times New Roman"/>
                          <a:ea typeface="Times New Roman"/>
                          <a:cs typeface="Times New Roman"/>
                        </a:rPr>
                        <a:t>30 </a:t>
                      </a:r>
                      <a:endParaRPr lang="es-ES"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584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48072"/>
          </a:xfrm>
        </p:spPr>
        <p:txBody>
          <a:bodyPr>
            <a:noAutofit/>
          </a:bodyPr>
          <a:lstStyle/>
          <a:p>
            <a:r>
              <a:rPr lang="en-US" sz="4000" dirty="0" smtClean="0"/>
              <a:t>The participants of the center (users)</a:t>
            </a:r>
            <a:endParaRPr lang="es-ES" sz="4000" dirty="0"/>
          </a:p>
        </p:txBody>
      </p:sp>
      <p:sp>
        <p:nvSpPr>
          <p:cNvPr id="3" name="Content Placeholder 2"/>
          <p:cNvSpPr>
            <a:spLocks noGrp="1"/>
          </p:cNvSpPr>
          <p:nvPr>
            <p:ph idx="1"/>
          </p:nvPr>
        </p:nvSpPr>
        <p:spPr>
          <a:xfrm>
            <a:off x="467544" y="1412776"/>
            <a:ext cx="8219256" cy="4911824"/>
          </a:xfrm>
        </p:spPr>
        <p:txBody>
          <a:bodyPr>
            <a:normAutofit fontScale="92500" lnSpcReduction="10000"/>
          </a:bodyPr>
          <a:lstStyle/>
          <a:p>
            <a:r>
              <a:rPr lang="en-US" b="1" dirty="0" smtClean="0"/>
              <a:t>Motivation to study the language:</a:t>
            </a:r>
            <a:r>
              <a:rPr lang="en-US" dirty="0" smtClean="0"/>
              <a:t> they have a vision of </a:t>
            </a:r>
            <a:r>
              <a:rPr lang="en-US" dirty="0" smtClean="0"/>
              <a:t>themselves</a:t>
            </a:r>
            <a:r>
              <a:rPr lang="en-US" dirty="0" smtClean="0"/>
              <a:t> as </a:t>
            </a:r>
            <a:r>
              <a:rPr lang="en-US" dirty="0" smtClean="0"/>
              <a:t>speakers of other </a:t>
            </a:r>
            <a:r>
              <a:rPr lang="en-US" dirty="0" smtClean="0"/>
              <a:t>languages, it is a </a:t>
            </a:r>
            <a:r>
              <a:rPr lang="en-US" dirty="0" err="1" smtClean="0"/>
              <a:t>a</a:t>
            </a:r>
            <a:r>
              <a:rPr lang="en-US" dirty="0" smtClean="0"/>
              <a:t> </a:t>
            </a:r>
            <a:r>
              <a:rPr lang="en-US" dirty="0" smtClean="0"/>
              <a:t>requirement to obtain </a:t>
            </a:r>
            <a:r>
              <a:rPr lang="en-US" dirty="0" smtClean="0"/>
              <a:t>their university </a:t>
            </a:r>
            <a:r>
              <a:rPr lang="en-US" dirty="0" smtClean="0"/>
              <a:t>diploma.</a:t>
            </a:r>
          </a:p>
          <a:p>
            <a:r>
              <a:rPr lang="en-US" b="1" dirty="0" smtClean="0"/>
              <a:t>Selection of materials: </a:t>
            </a:r>
            <a:r>
              <a:rPr lang="en-US" dirty="0" smtClean="0"/>
              <a:t>They choose materials </a:t>
            </a:r>
            <a:r>
              <a:rPr lang="en-US" dirty="0" smtClean="0"/>
              <a:t>because they </a:t>
            </a:r>
            <a:r>
              <a:rPr lang="en-US" dirty="0" smtClean="0"/>
              <a:t>facilitate </a:t>
            </a:r>
            <a:r>
              <a:rPr lang="en-US" dirty="0" smtClean="0"/>
              <a:t>the development of language skills (75</a:t>
            </a:r>
            <a:r>
              <a:rPr lang="en-US" dirty="0" smtClean="0"/>
              <a:t>%) and  </a:t>
            </a:r>
            <a:r>
              <a:rPr lang="en-US" dirty="0" smtClean="0"/>
              <a:t>to have a good time (33%)</a:t>
            </a:r>
          </a:p>
          <a:p>
            <a:r>
              <a:rPr lang="en-US" b="1" dirty="0" smtClean="0"/>
              <a:t>Beliefs:</a:t>
            </a:r>
            <a:r>
              <a:rPr lang="en-US" dirty="0" smtClean="0"/>
              <a:t> how the language can be learned:</a:t>
            </a:r>
          </a:p>
          <a:p>
            <a:pPr lvl="1"/>
            <a:r>
              <a:rPr lang="en-US" dirty="0" smtClean="0"/>
              <a:t>Reading aloud improves pronunciation:</a:t>
            </a:r>
          </a:p>
          <a:p>
            <a:pPr lvl="2"/>
            <a:r>
              <a:rPr lang="en-US" sz="1700" dirty="0">
                <a:latin typeface="Times New Roman"/>
                <a:ea typeface="Times New Roman"/>
              </a:rPr>
              <a:t>“</a:t>
            </a:r>
            <a:r>
              <a:rPr lang="en-US" sz="1700" i="1" dirty="0">
                <a:latin typeface="Times New Roman"/>
                <a:ea typeface="Times New Roman"/>
              </a:rPr>
              <a:t>Well, when you are reading, for example, if you read aloud, well, you can practice… how do you say? Pronunciation.”</a:t>
            </a:r>
            <a:r>
              <a:rPr lang="en-US" sz="1700" dirty="0">
                <a:latin typeface="Times New Roman"/>
                <a:ea typeface="Times New Roman"/>
              </a:rPr>
              <a:t>, </a:t>
            </a:r>
            <a:r>
              <a:rPr lang="en-US" sz="1700" i="1" dirty="0">
                <a:latin typeface="Times New Roman"/>
                <a:ea typeface="Times New Roman"/>
              </a:rPr>
              <a:t>“…improve pronunciation and identify the difference between one word and another, and their meaning”. </a:t>
            </a:r>
            <a:endParaRPr lang="en-US" sz="1700" dirty="0" smtClean="0"/>
          </a:p>
          <a:p>
            <a:pPr lvl="1"/>
            <a:r>
              <a:rPr lang="en-US" dirty="0" smtClean="0"/>
              <a:t>If reading, vocabulary can be developed: </a:t>
            </a:r>
          </a:p>
          <a:p>
            <a:pPr lvl="2"/>
            <a:r>
              <a:rPr lang="en-US" sz="1900" i="1" dirty="0">
                <a:latin typeface="Times New Roman"/>
                <a:ea typeface="Times New Roman"/>
              </a:rPr>
              <a:t>when you are reading and find words that you might have not seen in the vocabularies with the teachers and so you get a dictionary and you look them up, so that you increase [your vocabulary].”</a:t>
            </a:r>
            <a:endParaRPr lang="en-US" sz="1900" dirty="0" smtClean="0"/>
          </a:p>
          <a:p>
            <a:endParaRPr lang="es-ES" dirty="0"/>
          </a:p>
        </p:txBody>
      </p:sp>
    </p:spTree>
    <p:extLst>
      <p:ext uri="{BB962C8B-B14F-4D97-AF65-F5344CB8AC3E}">
        <p14:creationId xmlns:p14="http://schemas.microsoft.com/office/powerpoint/2010/main" val="2942203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147248" cy="5631904"/>
          </a:xfrm>
        </p:spPr>
        <p:txBody>
          <a:bodyPr>
            <a:normAutofit/>
          </a:bodyPr>
          <a:lstStyle/>
          <a:p>
            <a:r>
              <a:rPr lang="en-US" sz="3600" b="1" dirty="0" smtClean="0"/>
              <a:t>Perception of the SAC by students:</a:t>
            </a:r>
          </a:p>
          <a:p>
            <a:pPr lvl="1">
              <a:lnSpc>
                <a:spcPct val="150000"/>
              </a:lnSpc>
            </a:pPr>
            <a:r>
              <a:rPr lang="en-US" sz="3600" dirty="0" smtClean="0"/>
              <a:t>Practice center</a:t>
            </a:r>
          </a:p>
          <a:p>
            <a:pPr lvl="1">
              <a:lnSpc>
                <a:spcPct val="150000"/>
              </a:lnSpc>
            </a:pPr>
            <a:r>
              <a:rPr lang="en-US" sz="3600" dirty="0" smtClean="0"/>
              <a:t>Part of the English course</a:t>
            </a:r>
          </a:p>
          <a:p>
            <a:pPr lvl="1">
              <a:lnSpc>
                <a:spcPct val="150000"/>
              </a:lnSpc>
            </a:pPr>
            <a:r>
              <a:rPr lang="en-US" sz="3600" dirty="0" smtClean="0"/>
              <a:t>Facilitates learning </a:t>
            </a:r>
          </a:p>
          <a:p>
            <a:pPr lvl="1">
              <a:lnSpc>
                <a:spcPct val="150000"/>
              </a:lnSpc>
            </a:pPr>
            <a:r>
              <a:rPr lang="en-US" sz="3600" dirty="0" smtClean="0"/>
              <a:t>Provides with  numerous resources</a:t>
            </a:r>
          </a:p>
          <a:p>
            <a:pPr lvl="1">
              <a:lnSpc>
                <a:spcPct val="150000"/>
              </a:lnSpc>
            </a:pPr>
            <a:r>
              <a:rPr lang="en-US" sz="3600" dirty="0" smtClean="0"/>
              <a:t>Tutors are needed</a:t>
            </a:r>
          </a:p>
          <a:p>
            <a:endParaRPr lang="es-ES" dirty="0"/>
          </a:p>
        </p:txBody>
      </p:sp>
    </p:spTree>
    <p:extLst>
      <p:ext uri="{BB962C8B-B14F-4D97-AF65-F5344CB8AC3E}">
        <p14:creationId xmlns:p14="http://schemas.microsoft.com/office/powerpoint/2010/main" val="87513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224136"/>
          </a:xfrm>
        </p:spPr>
        <p:txBody>
          <a:bodyPr>
            <a:noAutofit/>
          </a:bodyPr>
          <a:lstStyle/>
          <a:p>
            <a:r>
              <a:rPr lang="en-US" sz="4000" dirty="0" smtClean="0"/>
              <a:t>The participants of the center: teachers/tutors </a:t>
            </a:r>
            <a:endParaRPr lang="es-ES" sz="4000" dirty="0"/>
          </a:p>
        </p:txBody>
      </p:sp>
      <p:sp>
        <p:nvSpPr>
          <p:cNvPr id="3" name="Content Placeholder 2"/>
          <p:cNvSpPr>
            <a:spLocks noGrp="1"/>
          </p:cNvSpPr>
          <p:nvPr>
            <p:ph idx="1"/>
          </p:nvPr>
        </p:nvSpPr>
        <p:spPr>
          <a:xfrm>
            <a:off x="457200" y="1628800"/>
            <a:ext cx="8229600" cy="4695800"/>
          </a:xfrm>
        </p:spPr>
        <p:txBody>
          <a:bodyPr>
            <a:normAutofit fontScale="92500"/>
          </a:bodyPr>
          <a:lstStyle/>
          <a:p>
            <a:r>
              <a:rPr lang="en-US" b="1" dirty="0" smtClean="0"/>
              <a:t>Tutors are visible participants</a:t>
            </a:r>
          </a:p>
          <a:p>
            <a:pPr lvl="1"/>
            <a:r>
              <a:rPr lang="en-US" dirty="0" smtClean="0"/>
              <a:t>Guide students in the </a:t>
            </a:r>
            <a:r>
              <a:rPr lang="en-US" dirty="0" smtClean="0"/>
              <a:t>SAC (Sometimes they are invisible)</a:t>
            </a:r>
            <a:endParaRPr lang="en-US" dirty="0" smtClean="0"/>
          </a:p>
          <a:p>
            <a:r>
              <a:rPr lang="en-US" b="1" dirty="0" smtClean="0"/>
              <a:t>Teachers are invisible participants</a:t>
            </a:r>
          </a:p>
          <a:p>
            <a:pPr lvl="1"/>
            <a:r>
              <a:rPr lang="en-US" dirty="0" smtClean="0"/>
              <a:t>Main factor to learn a language:  practice (oral practice)</a:t>
            </a:r>
          </a:p>
          <a:p>
            <a:pPr lvl="1"/>
            <a:r>
              <a:rPr lang="en-US" dirty="0" smtClean="0"/>
              <a:t>Autonomy: implies responsibility, decision making, self-development. It facilitates learning. They provided with ideas to develop it (strategies) </a:t>
            </a:r>
            <a:endParaRPr lang="es-ES" dirty="0"/>
          </a:p>
          <a:p>
            <a:pPr lvl="1"/>
            <a:r>
              <a:rPr lang="en-US" b="1" dirty="0" smtClean="0"/>
              <a:t>The SACs</a:t>
            </a:r>
          </a:p>
          <a:p>
            <a:pPr lvl="2"/>
            <a:r>
              <a:rPr lang="en-US" dirty="0" smtClean="0"/>
              <a:t>Are innovative</a:t>
            </a:r>
            <a:r>
              <a:rPr lang="en-US" dirty="0" smtClean="0"/>
              <a:t>, useful and flexible</a:t>
            </a:r>
          </a:p>
          <a:p>
            <a:pPr lvl="2"/>
            <a:r>
              <a:rPr lang="en-US" dirty="0" smtClean="0"/>
              <a:t>Provide students with many resources that support learning</a:t>
            </a:r>
          </a:p>
          <a:p>
            <a:pPr lvl="2"/>
            <a:r>
              <a:rPr lang="en-US" dirty="0" smtClean="0"/>
              <a:t>Students need guidance </a:t>
            </a:r>
          </a:p>
          <a:p>
            <a:pPr lvl="2"/>
            <a:r>
              <a:rPr lang="en-US" dirty="0" smtClean="0"/>
              <a:t>Tutors need more training</a:t>
            </a:r>
          </a:p>
          <a:p>
            <a:pPr lvl="2"/>
            <a:endParaRPr lang="en-US" dirty="0" smtClean="0"/>
          </a:p>
        </p:txBody>
      </p:sp>
    </p:spTree>
    <p:extLst>
      <p:ext uri="{BB962C8B-B14F-4D97-AF65-F5344CB8AC3E}">
        <p14:creationId xmlns:p14="http://schemas.microsoft.com/office/powerpoint/2010/main" val="3519604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15200" cy="504056"/>
          </a:xfrm>
        </p:spPr>
        <p:txBody>
          <a:bodyPr>
            <a:noAutofit/>
          </a:bodyPr>
          <a:lstStyle/>
          <a:p>
            <a:r>
              <a:rPr lang="en-US" sz="3200" dirty="0" smtClean="0"/>
              <a:t>The social landscape of the SAC</a:t>
            </a:r>
            <a:endParaRPr lang="es-ES" sz="3200" dirty="0"/>
          </a:p>
        </p:txBody>
      </p:sp>
      <p:pic>
        <p:nvPicPr>
          <p:cNvPr id="4" name="Imagen 2"/>
          <p:cNvPicPr>
            <a:picLocks noGrp="1"/>
          </p:cNvPicPr>
          <p:nvPr>
            <p:ph idx="1"/>
          </p:nvPr>
        </p:nvPicPr>
        <p:blipFill>
          <a:blip r:embed="rId2" cstate="print"/>
          <a:srcRect/>
          <a:stretch>
            <a:fillRect/>
          </a:stretch>
        </p:blipFill>
        <p:spPr bwMode="auto">
          <a:xfrm>
            <a:off x="1115616" y="764704"/>
            <a:ext cx="7056784" cy="5760640"/>
          </a:xfrm>
          <a:prstGeom prst="rect">
            <a:avLst/>
          </a:prstGeom>
          <a:noFill/>
          <a:ln w="9525">
            <a:noFill/>
            <a:miter lim="800000"/>
            <a:headEnd/>
            <a:tailEnd/>
          </a:ln>
        </p:spPr>
      </p:pic>
    </p:spTree>
    <p:extLst>
      <p:ext uri="{BB962C8B-B14F-4D97-AF65-F5344CB8AC3E}">
        <p14:creationId xmlns:p14="http://schemas.microsoft.com/office/powerpoint/2010/main" val="455693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648072"/>
          </a:xfrm>
        </p:spPr>
        <p:txBody>
          <a:bodyPr>
            <a:normAutofit fontScale="90000"/>
          </a:bodyPr>
          <a:lstStyle/>
          <a:p>
            <a:r>
              <a:rPr lang="en-US" dirty="0" smtClean="0"/>
              <a:t>Some conclusions</a:t>
            </a:r>
            <a:endParaRPr lang="es-ES" dirty="0"/>
          </a:p>
        </p:txBody>
      </p:sp>
      <p:sp>
        <p:nvSpPr>
          <p:cNvPr id="3" name="Content Placeholder 2"/>
          <p:cNvSpPr>
            <a:spLocks noGrp="1"/>
          </p:cNvSpPr>
          <p:nvPr>
            <p:ph idx="1"/>
          </p:nvPr>
        </p:nvSpPr>
        <p:spPr>
          <a:xfrm>
            <a:off x="323528" y="908720"/>
            <a:ext cx="8363272" cy="5415880"/>
          </a:xfrm>
        </p:spPr>
        <p:txBody>
          <a:bodyPr/>
          <a:lstStyle/>
          <a:p>
            <a:r>
              <a:rPr lang="en-US" dirty="0" smtClean="0"/>
              <a:t>Data </a:t>
            </a:r>
            <a:r>
              <a:rPr lang="en-US" dirty="0"/>
              <a:t>about this </a:t>
            </a:r>
            <a:r>
              <a:rPr lang="en-US" dirty="0" smtClean="0"/>
              <a:t>SAC </a:t>
            </a:r>
            <a:r>
              <a:rPr lang="en-US" dirty="0"/>
              <a:t>allowed us to conceive it as a social landscape where visible and inferred elements interact to shape the literacy practices of this SAC which has its own </a:t>
            </a:r>
            <a:r>
              <a:rPr lang="en-US" dirty="0" smtClean="0"/>
              <a:t>particularities.</a:t>
            </a:r>
          </a:p>
          <a:p>
            <a:r>
              <a:rPr lang="en-US" dirty="0"/>
              <a:t>We </a:t>
            </a:r>
            <a:r>
              <a:rPr lang="en-US" dirty="0" smtClean="0"/>
              <a:t>could identify the relationship between the literacy </a:t>
            </a:r>
            <a:r>
              <a:rPr lang="en-US" dirty="0"/>
              <a:t>events that the students performed and </a:t>
            </a:r>
            <a:r>
              <a:rPr lang="en-US" dirty="0" smtClean="0"/>
              <a:t>some </a:t>
            </a:r>
            <a:r>
              <a:rPr lang="en-US" dirty="0"/>
              <a:t>inferred elements (the opinions and understandings of the students and teachers about the SAC, language learning and learning autonomy, policies, routines, language learning as the domain of the practice, and other participants).</a:t>
            </a:r>
            <a:endParaRPr lang="es-ES" dirty="0"/>
          </a:p>
        </p:txBody>
      </p:sp>
    </p:spTree>
    <p:extLst>
      <p:ext uri="{BB962C8B-B14F-4D97-AF65-F5344CB8AC3E}">
        <p14:creationId xmlns:p14="http://schemas.microsoft.com/office/powerpoint/2010/main" val="1375113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775920"/>
          </a:xfrm>
        </p:spPr>
        <p:txBody>
          <a:bodyPr>
            <a:normAutofit fontScale="85000" lnSpcReduction="20000"/>
          </a:bodyPr>
          <a:lstStyle/>
          <a:p>
            <a:r>
              <a:rPr lang="en-US" dirty="0"/>
              <a:t>T</a:t>
            </a:r>
            <a:r>
              <a:rPr lang="en-US" dirty="0" smtClean="0"/>
              <a:t>his </a:t>
            </a:r>
            <a:r>
              <a:rPr lang="en-US" dirty="0"/>
              <a:t>is the social setting in which university students of English participate in social interactions to learn a foreign language using the structure provided by the center in a flexible way, used at their convenience. </a:t>
            </a:r>
            <a:endParaRPr lang="en-US" dirty="0" smtClean="0"/>
          </a:p>
          <a:p>
            <a:r>
              <a:rPr lang="en-US" dirty="0" smtClean="0"/>
              <a:t>The </a:t>
            </a:r>
            <a:r>
              <a:rPr lang="en-US" dirty="0"/>
              <a:t>center is perceived </a:t>
            </a:r>
            <a:endParaRPr lang="en-US" dirty="0" smtClean="0"/>
          </a:p>
          <a:p>
            <a:pPr lvl="1"/>
            <a:r>
              <a:rPr lang="en-US" dirty="0" smtClean="0"/>
              <a:t>as </a:t>
            </a:r>
            <a:r>
              <a:rPr lang="en-US" dirty="0"/>
              <a:t>an ideal space to promote self-directed language learning, </a:t>
            </a:r>
            <a:endParaRPr lang="en-US" dirty="0" smtClean="0"/>
          </a:p>
          <a:p>
            <a:pPr lvl="1"/>
            <a:r>
              <a:rPr lang="en-US" dirty="0" smtClean="0"/>
              <a:t>as </a:t>
            </a:r>
            <a:r>
              <a:rPr lang="en-US" dirty="0"/>
              <a:t>a facility that offers a lot of materials that promote language learning. </a:t>
            </a:r>
            <a:endParaRPr lang="en-US" dirty="0" smtClean="0"/>
          </a:p>
          <a:p>
            <a:r>
              <a:rPr lang="en-US" dirty="0" smtClean="0"/>
              <a:t>The </a:t>
            </a:r>
            <a:r>
              <a:rPr lang="en-US" dirty="0"/>
              <a:t>main motivations of students to attend the center are policy-driven. </a:t>
            </a:r>
            <a:endParaRPr lang="en-US" dirty="0" smtClean="0"/>
          </a:p>
          <a:p>
            <a:pPr lvl="1"/>
            <a:r>
              <a:rPr lang="en-US" dirty="0" smtClean="0"/>
              <a:t>The </a:t>
            </a:r>
            <a:r>
              <a:rPr lang="en-US" dirty="0"/>
              <a:t>practices in the center are shaped by the administrators, teachers and students’ decisions, beliefs, skills and knowledge. </a:t>
            </a:r>
            <a:endParaRPr lang="en-US" dirty="0" smtClean="0"/>
          </a:p>
          <a:p>
            <a:r>
              <a:rPr lang="en-US" dirty="0" smtClean="0"/>
              <a:t>We </a:t>
            </a:r>
            <a:r>
              <a:rPr lang="en-US" dirty="0"/>
              <a:t>observed a social setting supported by self-directed learning in which </a:t>
            </a:r>
            <a:endParaRPr lang="en-US" dirty="0" smtClean="0"/>
          </a:p>
          <a:p>
            <a:pPr lvl="1"/>
            <a:r>
              <a:rPr lang="en-US" dirty="0" smtClean="0"/>
              <a:t>users </a:t>
            </a:r>
            <a:r>
              <a:rPr lang="en-US" dirty="0"/>
              <a:t>and teachers need training, </a:t>
            </a:r>
            <a:endParaRPr lang="en-US" dirty="0" smtClean="0"/>
          </a:p>
          <a:p>
            <a:pPr lvl="1"/>
            <a:r>
              <a:rPr lang="en-US" dirty="0" smtClean="0"/>
              <a:t>materials </a:t>
            </a:r>
            <a:r>
              <a:rPr lang="en-US" dirty="0"/>
              <a:t>should be revised </a:t>
            </a:r>
            <a:endParaRPr lang="en-US" dirty="0" smtClean="0"/>
          </a:p>
          <a:p>
            <a:pPr lvl="1"/>
            <a:r>
              <a:rPr lang="en-US" dirty="0" smtClean="0"/>
              <a:t>not </a:t>
            </a:r>
            <a:r>
              <a:rPr lang="en-US" dirty="0"/>
              <a:t>all students fit in there because of their lack of self-regulation skills and lack of accompaniment </a:t>
            </a:r>
            <a:endParaRPr lang="es-ES" dirty="0"/>
          </a:p>
        </p:txBody>
      </p:sp>
    </p:spTree>
    <p:extLst>
      <p:ext uri="{BB962C8B-B14F-4D97-AF65-F5344CB8AC3E}">
        <p14:creationId xmlns:p14="http://schemas.microsoft.com/office/powerpoint/2010/main" val="19743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s-ES" dirty="0"/>
          </a:p>
        </p:txBody>
      </p:sp>
      <p:sp>
        <p:nvSpPr>
          <p:cNvPr id="3" name="Content Placeholder 2"/>
          <p:cNvSpPr>
            <a:spLocks noGrp="1"/>
          </p:cNvSpPr>
          <p:nvPr>
            <p:ph idx="1"/>
          </p:nvPr>
        </p:nvSpPr>
        <p:spPr/>
        <p:txBody>
          <a:bodyPr/>
          <a:lstStyle/>
          <a:p>
            <a:r>
              <a:rPr lang="en-US" dirty="0" smtClean="0"/>
              <a:t>The purpose of this paper is to </a:t>
            </a:r>
            <a:r>
              <a:rPr lang="en-US" dirty="0"/>
              <a:t>present </a:t>
            </a:r>
            <a:r>
              <a:rPr lang="en-US" dirty="0" smtClean="0"/>
              <a:t>a study about a Mexican self-access </a:t>
            </a:r>
            <a:r>
              <a:rPr lang="en-US" dirty="0"/>
              <a:t>center </a:t>
            </a:r>
            <a:r>
              <a:rPr lang="en-US" dirty="0" smtClean="0"/>
              <a:t> using a framework provided by the  the </a:t>
            </a:r>
            <a:r>
              <a:rPr lang="en-US" dirty="0"/>
              <a:t>New Literacy </a:t>
            </a:r>
            <a:r>
              <a:rPr lang="en-US" dirty="0" smtClean="0"/>
              <a:t>Studies which allowed us to conceive the SAC as a social landscape.</a:t>
            </a:r>
          </a:p>
          <a:p>
            <a:r>
              <a:rPr lang="en-US" dirty="0" smtClean="0"/>
              <a:t>This was an intent to describe the second language literacy practices that students were </a:t>
            </a:r>
            <a:r>
              <a:rPr lang="en-US" dirty="0" smtClean="0"/>
              <a:t>engaged </a:t>
            </a:r>
            <a:r>
              <a:rPr lang="en-US" dirty="0" smtClean="0"/>
              <a:t>in at the SAC</a:t>
            </a:r>
            <a:endParaRPr lang="en-US" dirty="0"/>
          </a:p>
        </p:txBody>
      </p:sp>
    </p:spTree>
    <p:extLst>
      <p:ext uri="{BB962C8B-B14F-4D97-AF65-F5344CB8AC3E}">
        <p14:creationId xmlns:p14="http://schemas.microsoft.com/office/powerpoint/2010/main" val="554912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420656"/>
          </a:xfrm>
        </p:spPr>
        <p:txBody>
          <a:bodyPr>
            <a:normAutofit fontScale="90000"/>
          </a:bodyPr>
          <a:lstStyle/>
          <a:p>
            <a:r>
              <a:rPr lang="en-US" dirty="0" smtClean="0"/>
              <a:t>References</a:t>
            </a:r>
            <a:endParaRPr lang="es-ES" dirty="0"/>
          </a:p>
        </p:txBody>
      </p:sp>
      <p:sp>
        <p:nvSpPr>
          <p:cNvPr id="3" name="Content Placeholder 2"/>
          <p:cNvSpPr>
            <a:spLocks noGrp="1"/>
          </p:cNvSpPr>
          <p:nvPr>
            <p:ph idx="1"/>
          </p:nvPr>
        </p:nvSpPr>
        <p:spPr>
          <a:xfrm>
            <a:off x="539552" y="836712"/>
            <a:ext cx="8147248" cy="5487888"/>
          </a:xfrm>
        </p:spPr>
        <p:txBody>
          <a:bodyPr>
            <a:normAutofit/>
          </a:bodyPr>
          <a:lstStyle/>
          <a:p>
            <a:pPr marL="0" indent="0">
              <a:buNone/>
            </a:pPr>
            <a:r>
              <a:rPr lang="es-ES" sz="1400" dirty="0" err="1"/>
              <a:t>Barton</a:t>
            </a:r>
            <a:r>
              <a:rPr lang="es-ES" sz="1400" dirty="0"/>
              <a:t>, D., Hamilton, M. &amp; </a:t>
            </a:r>
            <a:r>
              <a:rPr lang="es-ES" sz="1400" dirty="0" err="1"/>
              <a:t>Ivanic</a:t>
            </a:r>
            <a:r>
              <a:rPr lang="es-ES" sz="1400" dirty="0"/>
              <a:t>, R. (Eds.). (2000) </a:t>
            </a:r>
            <a:r>
              <a:rPr lang="es-ES" sz="1400" dirty="0" err="1"/>
              <a:t>Situated</a:t>
            </a:r>
            <a:r>
              <a:rPr lang="es-ES" sz="1400" dirty="0"/>
              <a:t> </a:t>
            </a:r>
            <a:r>
              <a:rPr lang="es-ES" sz="1400" dirty="0" err="1"/>
              <a:t>literacies</a:t>
            </a:r>
            <a:r>
              <a:rPr lang="es-ES" sz="1400" dirty="0"/>
              <a:t>. Reading and </a:t>
            </a:r>
            <a:r>
              <a:rPr lang="es-ES" sz="1400" dirty="0" err="1"/>
              <a:t>writing</a:t>
            </a:r>
            <a:r>
              <a:rPr lang="es-ES" sz="1400" dirty="0"/>
              <a:t> in </a:t>
            </a:r>
            <a:r>
              <a:rPr lang="es-ES" sz="1400" dirty="0" err="1"/>
              <a:t>context</a:t>
            </a:r>
            <a:r>
              <a:rPr lang="es-ES" sz="1400" dirty="0"/>
              <a:t>. New York: </a:t>
            </a:r>
            <a:r>
              <a:rPr lang="es-ES" sz="1400" dirty="0" err="1"/>
              <a:t>Routledge</a:t>
            </a:r>
            <a:r>
              <a:rPr lang="es-ES" sz="1400" dirty="0"/>
              <a:t>.</a:t>
            </a:r>
          </a:p>
          <a:p>
            <a:pPr marL="0" indent="0">
              <a:buNone/>
            </a:pPr>
            <a:endParaRPr lang="es-ES" sz="1400" dirty="0" smtClean="0"/>
          </a:p>
          <a:p>
            <a:pPr marL="0" indent="0">
              <a:buNone/>
            </a:pPr>
            <a:r>
              <a:rPr lang="es-ES" sz="1400" dirty="0" err="1" smtClean="0"/>
              <a:t>Benson</a:t>
            </a:r>
            <a:r>
              <a:rPr lang="es-ES" sz="1400" dirty="0"/>
              <a:t>, P. (2011). </a:t>
            </a:r>
            <a:r>
              <a:rPr lang="es-ES" sz="1400" dirty="0" err="1"/>
              <a:t>Teaching</a:t>
            </a:r>
            <a:r>
              <a:rPr lang="es-ES" sz="1400" dirty="0"/>
              <a:t> and </a:t>
            </a:r>
            <a:r>
              <a:rPr lang="es-ES" sz="1400" dirty="0" err="1"/>
              <a:t>Researching</a:t>
            </a:r>
            <a:r>
              <a:rPr lang="es-ES" sz="1400" dirty="0"/>
              <a:t> </a:t>
            </a:r>
            <a:r>
              <a:rPr lang="es-ES" sz="1400" dirty="0" err="1"/>
              <a:t>Language</a:t>
            </a:r>
            <a:r>
              <a:rPr lang="es-ES" sz="1400" dirty="0"/>
              <a:t> </a:t>
            </a:r>
            <a:r>
              <a:rPr lang="es-ES" sz="1400" dirty="0" err="1"/>
              <a:t>Learning</a:t>
            </a:r>
            <a:r>
              <a:rPr lang="es-ES" sz="1400" dirty="0"/>
              <a:t>. (2nd </a:t>
            </a:r>
            <a:r>
              <a:rPr lang="es-ES" sz="1400" dirty="0" err="1"/>
              <a:t>ed</a:t>
            </a:r>
            <a:r>
              <a:rPr lang="es-ES" sz="1400" dirty="0"/>
              <a:t>) UK: </a:t>
            </a:r>
            <a:r>
              <a:rPr lang="es-ES" sz="1400" dirty="0" err="1"/>
              <a:t>Routledge</a:t>
            </a:r>
            <a:r>
              <a:rPr lang="es-ES" sz="1400" dirty="0"/>
              <a:t>.</a:t>
            </a:r>
          </a:p>
          <a:p>
            <a:pPr marL="0" indent="0">
              <a:buNone/>
            </a:pPr>
            <a:endParaRPr lang="es-ES" sz="1400" dirty="0" smtClean="0"/>
          </a:p>
          <a:p>
            <a:pPr marL="0" indent="0">
              <a:buNone/>
            </a:pPr>
            <a:r>
              <a:rPr lang="es-ES" sz="1400" dirty="0" err="1" smtClean="0"/>
              <a:t>Cassany</a:t>
            </a:r>
            <a:r>
              <a:rPr lang="es-ES" sz="1400" dirty="0"/>
              <a:t>, D. (2005). Investigaciones y propuestas sobre </a:t>
            </a:r>
            <a:r>
              <a:rPr lang="es-ES" sz="1400" dirty="0" err="1"/>
              <a:t>literacidad</a:t>
            </a:r>
            <a:r>
              <a:rPr lang="es-ES" sz="1400" dirty="0"/>
              <a:t> actual: </a:t>
            </a:r>
            <a:r>
              <a:rPr lang="es-ES" sz="1400" dirty="0" err="1"/>
              <a:t>multiliteracidad</a:t>
            </a:r>
            <a:r>
              <a:rPr lang="es-ES" sz="1400" dirty="0"/>
              <a:t>, Internet y criticidad. Cátedra UNESCO para la lectura y la escritura. Santiago de Chile: Universidad de Chile.</a:t>
            </a:r>
          </a:p>
          <a:p>
            <a:pPr marL="0" indent="0">
              <a:buNone/>
            </a:pPr>
            <a:endParaRPr lang="es-ES" sz="1400" dirty="0" smtClean="0"/>
          </a:p>
          <a:p>
            <a:pPr marL="0" indent="0">
              <a:buNone/>
            </a:pPr>
            <a:r>
              <a:rPr lang="es-ES" sz="1400" dirty="0" smtClean="0"/>
              <a:t>Castillo </a:t>
            </a:r>
            <a:r>
              <a:rPr lang="es-ES" sz="1400" dirty="0"/>
              <a:t>Zaragoza, E. D. (2006) Centres de </a:t>
            </a:r>
            <a:r>
              <a:rPr lang="es-ES" sz="1400" dirty="0" err="1"/>
              <a:t>ressources</a:t>
            </a:r>
            <a:r>
              <a:rPr lang="es-ES" sz="1400" dirty="0"/>
              <a:t> </a:t>
            </a:r>
            <a:r>
              <a:rPr lang="es-ES" sz="1400" dirty="0" err="1"/>
              <a:t>pour</a:t>
            </a:r>
            <a:r>
              <a:rPr lang="es-ES" sz="1400" dirty="0"/>
              <a:t> </a:t>
            </a:r>
            <a:r>
              <a:rPr lang="es-ES" sz="1400" dirty="0" err="1"/>
              <a:t>l’apprentissage</a:t>
            </a:r>
            <a:r>
              <a:rPr lang="es-ES" sz="1400" dirty="0"/>
              <a:t> des </a:t>
            </a:r>
            <a:r>
              <a:rPr lang="es-ES" sz="1400" dirty="0" err="1"/>
              <a:t>langues</a:t>
            </a:r>
            <a:r>
              <a:rPr lang="es-ES" sz="1400" dirty="0"/>
              <a:t> </a:t>
            </a:r>
            <a:r>
              <a:rPr lang="es-ES" sz="1400" dirty="0" err="1"/>
              <a:t>au</a:t>
            </a:r>
            <a:r>
              <a:rPr lang="es-ES" sz="1400" dirty="0"/>
              <a:t> </a:t>
            </a:r>
            <a:r>
              <a:rPr lang="es-ES" sz="1400" dirty="0" err="1"/>
              <a:t>Mexique</a:t>
            </a:r>
            <a:r>
              <a:rPr lang="es-ES" sz="1400" dirty="0"/>
              <a:t> : </a:t>
            </a:r>
            <a:r>
              <a:rPr lang="es-ES" sz="1400" dirty="0" err="1"/>
              <a:t>représentations</a:t>
            </a:r>
            <a:r>
              <a:rPr lang="es-ES" sz="1400" dirty="0"/>
              <a:t> et </a:t>
            </a:r>
            <a:r>
              <a:rPr lang="es-ES" sz="1400" dirty="0" err="1"/>
              <a:t>pratiques</a:t>
            </a:r>
            <a:r>
              <a:rPr lang="es-ES" sz="1400" dirty="0"/>
              <a:t> </a:t>
            </a:r>
            <a:r>
              <a:rPr lang="es-ES" sz="1400" dirty="0" err="1"/>
              <a:t>déclarées</a:t>
            </a:r>
            <a:r>
              <a:rPr lang="es-ES" sz="1400" dirty="0"/>
              <a:t> de </a:t>
            </a:r>
            <a:r>
              <a:rPr lang="es-ES" sz="1400" dirty="0" err="1"/>
              <a:t>conseillers</a:t>
            </a:r>
            <a:r>
              <a:rPr lang="es-ES" sz="1400" dirty="0"/>
              <a:t> et </a:t>
            </a:r>
            <a:r>
              <a:rPr lang="es-ES" sz="1400" dirty="0" err="1"/>
              <a:t>d’apprenants</a:t>
            </a:r>
            <a:r>
              <a:rPr lang="es-ES" sz="1400" dirty="0"/>
              <a:t>. (</a:t>
            </a:r>
            <a:r>
              <a:rPr lang="es-ES" sz="1400" dirty="0" err="1"/>
              <a:t>Unpublished</a:t>
            </a:r>
            <a:r>
              <a:rPr lang="es-ES" sz="1400" dirty="0"/>
              <a:t> doctoral </a:t>
            </a:r>
            <a:r>
              <a:rPr lang="es-ES" sz="1400" dirty="0" err="1"/>
              <a:t>dissertation</a:t>
            </a:r>
            <a:r>
              <a:rPr lang="es-ES" sz="1400" dirty="0"/>
              <a:t>) </a:t>
            </a:r>
            <a:r>
              <a:rPr lang="es-ES" sz="1400" dirty="0" err="1"/>
              <a:t>Universiy</a:t>
            </a:r>
            <a:r>
              <a:rPr lang="es-ES" sz="1400" dirty="0"/>
              <a:t> of Nancy 2, CRAPEL. Nancy, France.</a:t>
            </a:r>
          </a:p>
          <a:p>
            <a:pPr marL="0" indent="0">
              <a:buNone/>
            </a:pPr>
            <a:endParaRPr lang="es-ES" sz="1400" dirty="0" smtClean="0"/>
          </a:p>
          <a:p>
            <a:pPr marL="0" indent="0">
              <a:buNone/>
            </a:pPr>
            <a:r>
              <a:rPr lang="es-ES" sz="1400" dirty="0" smtClean="0"/>
              <a:t>Castillo </a:t>
            </a:r>
            <a:r>
              <a:rPr lang="es-ES" sz="1400" dirty="0"/>
              <a:t>Zaragoza, E. D. (2011). </a:t>
            </a:r>
            <a:r>
              <a:rPr lang="es-ES" sz="1400" dirty="0" err="1"/>
              <a:t>Identity</a:t>
            </a:r>
            <a:r>
              <a:rPr lang="es-ES" sz="1400" dirty="0"/>
              <a:t>, </a:t>
            </a:r>
            <a:r>
              <a:rPr lang="es-ES" sz="1400" dirty="0" err="1"/>
              <a:t>Motivation</a:t>
            </a:r>
            <a:r>
              <a:rPr lang="es-ES" sz="1400" dirty="0"/>
              <a:t> and </a:t>
            </a:r>
            <a:r>
              <a:rPr lang="es-ES" sz="1400" dirty="0" err="1"/>
              <a:t>plurilingualism</a:t>
            </a:r>
            <a:r>
              <a:rPr lang="es-ES" sz="1400" dirty="0"/>
              <a:t> in </a:t>
            </a:r>
            <a:r>
              <a:rPr lang="es-ES" sz="1400" dirty="0" err="1"/>
              <a:t>self</a:t>
            </a:r>
            <a:r>
              <a:rPr lang="es-ES" sz="1400" dirty="0"/>
              <a:t>-Access centers. In G., Murray, X., </a:t>
            </a:r>
            <a:r>
              <a:rPr lang="es-ES" sz="1400" dirty="0" err="1"/>
              <a:t>Gao</a:t>
            </a:r>
            <a:r>
              <a:rPr lang="es-ES" sz="1400" dirty="0"/>
              <a:t>, &amp; T. </a:t>
            </a:r>
            <a:r>
              <a:rPr lang="es-ES" sz="1400" dirty="0" err="1"/>
              <a:t>Lamb</a:t>
            </a:r>
            <a:r>
              <a:rPr lang="es-ES" sz="1400" dirty="0"/>
              <a:t> (</a:t>
            </a:r>
            <a:r>
              <a:rPr lang="es-ES" sz="1400" dirty="0" err="1"/>
              <a:t>Eds</a:t>
            </a:r>
            <a:r>
              <a:rPr lang="es-ES" sz="1400" dirty="0"/>
              <a:t>). </a:t>
            </a:r>
            <a:r>
              <a:rPr lang="es-ES" sz="1400" dirty="0" err="1"/>
              <a:t>Identity</a:t>
            </a:r>
            <a:r>
              <a:rPr lang="es-ES" sz="1400" dirty="0"/>
              <a:t>, </a:t>
            </a:r>
            <a:r>
              <a:rPr lang="es-ES" sz="1400" dirty="0" err="1"/>
              <a:t>motivation</a:t>
            </a:r>
            <a:r>
              <a:rPr lang="es-ES" sz="1400" dirty="0"/>
              <a:t> and </a:t>
            </a:r>
            <a:r>
              <a:rPr lang="es-ES" sz="1400" dirty="0" err="1"/>
              <a:t>autonomy</a:t>
            </a:r>
            <a:r>
              <a:rPr lang="es-ES" sz="1400" dirty="0"/>
              <a:t> in </a:t>
            </a:r>
            <a:r>
              <a:rPr lang="es-ES" sz="1400" dirty="0" err="1"/>
              <a:t>language</a:t>
            </a:r>
            <a:r>
              <a:rPr lang="es-ES" sz="1400" dirty="0"/>
              <a:t> </a:t>
            </a:r>
            <a:r>
              <a:rPr lang="es-ES" sz="1400" dirty="0" err="1"/>
              <a:t>learning</a:t>
            </a:r>
            <a:r>
              <a:rPr lang="es-ES" sz="1400" dirty="0"/>
              <a:t>. (pp. 91-106). Bristol, </a:t>
            </a:r>
            <a:r>
              <a:rPr lang="es-ES" sz="1400" dirty="0" err="1"/>
              <a:t>England</a:t>
            </a:r>
            <a:r>
              <a:rPr lang="es-ES" sz="1400" dirty="0"/>
              <a:t>: </a:t>
            </a:r>
            <a:r>
              <a:rPr lang="es-ES" sz="1400" dirty="0" err="1"/>
              <a:t>Multilingual</a:t>
            </a:r>
            <a:r>
              <a:rPr lang="es-ES" sz="1400" dirty="0"/>
              <a:t> </a:t>
            </a:r>
            <a:r>
              <a:rPr lang="es-ES" sz="1400" dirty="0" err="1"/>
              <a:t>Matters</a:t>
            </a:r>
            <a:r>
              <a:rPr lang="es-ES" sz="1400" dirty="0"/>
              <a:t>.</a:t>
            </a:r>
          </a:p>
          <a:p>
            <a:pPr marL="0" indent="0">
              <a:buNone/>
            </a:pPr>
            <a:endParaRPr lang="es-ES" sz="1400" dirty="0" smtClean="0"/>
          </a:p>
          <a:p>
            <a:pPr marL="0" indent="0">
              <a:buNone/>
            </a:pPr>
            <a:r>
              <a:rPr lang="es-ES" sz="1400" dirty="0" smtClean="0"/>
              <a:t>Chávez</a:t>
            </a:r>
            <a:r>
              <a:rPr lang="es-ES" sz="1400" dirty="0"/>
              <a:t>, M. (Ed.) (1999). Centros de </a:t>
            </a:r>
            <a:r>
              <a:rPr lang="es-ES" sz="1400" dirty="0" err="1"/>
              <a:t>autoacceso</a:t>
            </a:r>
            <a:r>
              <a:rPr lang="es-ES" sz="1400" dirty="0"/>
              <a:t> de lenguas extranjeras en México. México: UNAM.</a:t>
            </a:r>
          </a:p>
          <a:p>
            <a:pPr marL="0" indent="0">
              <a:buNone/>
            </a:pPr>
            <a:endParaRPr lang="es-ES" sz="1400" dirty="0" smtClean="0"/>
          </a:p>
          <a:p>
            <a:pPr marL="0" indent="0">
              <a:buNone/>
            </a:pPr>
            <a:r>
              <a:rPr lang="es-ES" sz="1400" dirty="0" err="1" smtClean="0"/>
              <a:t>Cooker</a:t>
            </a:r>
            <a:r>
              <a:rPr lang="es-ES" sz="1400" dirty="0"/>
              <a:t>, L., &amp; </a:t>
            </a:r>
            <a:r>
              <a:rPr lang="es-ES" sz="1400" dirty="0" err="1"/>
              <a:t>Torpey</a:t>
            </a:r>
            <a:r>
              <a:rPr lang="es-ES" sz="1400" dirty="0"/>
              <a:t>, M. M. (2004). </a:t>
            </a:r>
            <a:r>
              <a:rPr lang="es-ES" sz="1400" dirty="0" err="1"/>
              <a:t>From</a:t>
            </a:r>
            <a:r>
              <a:rPr lang="es-ES" sz="1400" dirty="0"/>
              <a:t> </a:t>
            </a:r>
            <a:r>
              <a:rPr lang="es-ES" sz="1400" dirty="0" err="1"/>
              <a:t>the</a:t>
            </a:r>
            <a:r>
              <a:rPr lang="es-ES" sz="1400" dirty="0"/>
              <a:t> </a:t>
            </a:r>
            <a:r>
              <a:rPr lang="es-ES" sz="1400" dirty="0" err="1"/>
              <a:t>classroom</a:t>
            </a:r>
            <a:r>
              <a:rPr lang="es-ES" sz="1400" dirty="0"/>
              <a:t> </a:t>
            </a:r>
            <a:r>
              <a:rPr lang="es-ES" sz="1400" dirty="0" err="1"/>
              <a:t>to</a:t>
            </a:r>
            <a:r>
              <a:rPr lang="es-ES" sz="1400" dirty="0"/>
              <a:t> </a:t>
            </a:r>
            <a:r>
              <a:rPr lang="es-ES" sz="1400" dirty="0" err="1"/>
              <a:t>the</a:t>
            </a:r>
            <a:r>
              <a:rPr lang="es-ES" sz="1400" dirty="0"/>
              <a:t> </a:t>
            </a:r>
            <a:r>
              <a:rPr lang="es-ES" sz="1400" dirty="0" err="1"/>
              <a:t>self-access</a:t>
            </a:r>
            <a:r>
              <a:rPr lang="es-ES" sz="1400" dirty="0"/>
              <a:t> centre: a </a:t>
            </a:r>
            <a:r>
              <a:rPr lang="es-ES" sz="1400" dirty="0" err="1"/>
              <a:t>chronicle</a:t>
            </a:r>
            <a:r>
              <a:rPr lang="es-ES" sz="1400" dirty="0"/>
              <a:t> of </a:t>
            </a:r>
            <a:r>
              <a:rPr lang="es-ES" sz="1400" dirty="0" err="1"/>
              <a:t>learner-centred</a:t>
            </a:r>
            <a:r>
              <a:rPr lang="es-ES" sz="1400" dirty="0"/>
              <a:t> </a:t>
            </a:r>
            <a:r>
              <a:rPr lang="es-ES" sz="1400" dirty="0" err="1"/>
              <a:t>curriculum</a:t>
            </a:r>
            <a:r>
              <a:rPr lang="es-ES" sz="1400" dirty="0"/>
              <a:t> </a:t>
            </a:r>
            <a:r>
              <a:rPr lang="es-ES" sz="1400" dirty="0" err="1"/>
              <a:t>development</a:t>
            </a:r>
            <a:r>
              <a:rPr lang="es-ES" sz="1400" dirty="0"/>
              <a:t>. </a:t>
            </a:r>
            <a:r>
              <a:rPr lang="es-ES" sz="1400" dirty="0" err="1"/>
              <a:t>The</a:t>
            </a:r>
            <a:r>
              <a:rPr lang="es-ES" sz="1400" dirty="0"/>
              <a:t> </a:t>
            </a:r>
            <a:r>
              <a:rPr lang="es-ES" sz="1400" dirty="0" err="1"/>
              <a:t>Language</a:t>
            </a:r>
            <a:r>
              <a:rPr lang="es-ES" sz="1400" dirty="0"/>
              <a:t> </a:t>
            </a:r>
            <a:r>
              <a:rPr lang="es-ES" sz="1400" dirty="0" err="1"/>
              <a:t>Teacher</a:t>
            </a:r>
            <a:r>
              <a:rPr lang="es-ES" sz="1400" dirty="0"/>
              <a:t>, 28 (6), 11-16.</a:t>
            </a:r>
          </a:p>
          <a:p>
            <a:pPr marL="0" indent="0">
              <a:buNone/>
            </a:pPr>
            <a:endParaRPr lang="es-ES" sz="1200" dirty="0" smtClean="0"/>
          </a:p>
          <a:p>
            <a:pPr marL="0" indent="0">
              <a:buNone/>
            </a:pPr>
            <a:endParaRPr lang="es-ES" sz="1200" dirty="0"/>
          </a:p>
        </p:txBody>
      </p:sp>
    </p:spTree>
    <p:extLst>
      <p:ext uri="{BB962C8B-B14F-4D97-AF65-F5344CB8AC3E}">
        <p14:creationId xmlns:p14="http://schemas.microsoft.com/office/powerpoint/2010/main" val="749691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5919936"/>
          </a:xfrm>
        </p:spPr>
        <p:txBody>
          <a:bodyPr>
            <a:normAutofit fontScale="55000" lnSpcReduction="20000"/>
          </a:bodyPr>
          <a:lstStyle/>
          <a:p>
            <a:pPr marL="0" indent="0">
              <a:buNone/>
            </a:pPr>
            <a:r>
              <a:rPr lang="es-ES" dirty="0"/>
              <a:t>Domínguez, M.R. (1997). Proyecto del Centro de Medios de Auto-acceso de Idiomas. Tijuana B.C., México: Universidad Autónoma de Baja California.</a:t>
            </a:r>
          </a:p>
          <a:p>
            <a:pPr marL="0" indent="0">
              <a:buNone/>
            </a:pPr>
            <a:endParaRPr lang="es-ES" dirty="0"/>
          </a:p>
          <a:p>
            <a:pPr marL="0" indent="0">
              <a:buNone/>
            </a:pPr>
            <a:r>
              <a:rPr lang="es-ES" dirty="0"/>
              <a:t>Domínguez-Gaona, M. R., López-Bonilla, G., &amp; </a:t>
            </a:r>
            <a:r>
              <a:rPr lang="es-ES" dirty="0" err="1"/>
              <a:t>Englander</a:t>
            </a:r>
            <a:r>
              <a:rPr lang="es-ES" dirty="0"/>
              <a:t>, K. (2012). </a:t>
            </a:r>
            <a:r>
              <a:rPr lang="es-ES" dirty="0" err="1"/>
              <a:t>Self-access</a:t>
            </a:r>
            <a:r>
              <a:rPr lang="es-ES" dirty="0"/>
              <a:t> </a:t>
            </a:r>
            <a:r>
              <a:rPr lang="es-ES" dirty="0" err="1"/>
              <a:t>materials</a:t>
            </a:r>
            <a:r>
              <a:rPr lang="es-ES" dirty="0"/>
              <a:t>: </a:t>
            </a:r>
            <a:r>
              <a:rPr lang="es-ES" dirty="0" err="1"/>
              <a:t>Their</a:t>
            </a:r>
            <a:r>
              <a:rPr lang="es-ES" dirty="0"/>
              <a:t> </a:t>
            </a:r>
            <a:r>
              <a:rPr lang="es-ES" dirty="0" err="1"/>
              <a:t>features</a:t>
            </a:r>
            <a:r>
              <a:rPr lang="es-ES" dirty="0"/>
              <a:t> and </a:t>
            </a:r>
            <a:r>
              <a:rPr lang="es-ES" dirty="0" err="1"/>
              <a:t>their</a:t>
            </a:r>
            <a:r>
              <a:rPr lang="es-ES" dirty="0"/>
              <a:t> </a:t>
            </a:r>
            <a:r>
              <a:rPr lang="es-ES" dirty="0" err="1"/>
              <a:t>selection</a:t>
            </a:r>
            <a:r>
              <a:rPr lang="es-ES" dirty="0"/>
              <a:t> in </a:t>
            </a:r>
            <a:r>
              <a:rPr lang="es-ES" dirty="0" err="1"/>
              <a:t>students</a:t>
            </a:r>
            <a:r>
              <a:rPr lang="es-ES" dirty="0"/>
              <a:t>’ </a:t>
            </a:r>
            <a:r>
              <a:rPr lang="es-ES" dirty="0" err="1"/>
              <a:t>literacy</a:t>
            </a:r>
            <a:r>
              <a:rPr lang="es-ES" dirty="0"/>
              <a:t> </a:t>
            </a:r>
            <a:r>
              <a:rPr lang="es-ES" dirty="0" err="1"/>
              <a:t>practices</a:t>
            </a:r>
            <a:r>
              <a:rPr lang="es-ES" dirty="0"/>
              <a:t>. </a:t>
            </a:r>
            <a:r>
              <a:rPr lang="es-ES" dirty="0" err="1"/>
              <a:t>Studies</a:t>
            </a:r>
            <a:r>
              <a:rPr lang="es-ES" dirty="0"/>
              <a:t> in </a:t>
            </a:r>
            <a:r>
              <a:rPr lang="es-ES" dirty="0" err="1"/>
              <a:t>Self</a:t>
            </a:r>
            <a:r>
              <a:rPr lang="es-ES" dirty="0"/>
              <a:t>-Access </a:t>
            </a:r>
            <a:r>
              <a:rPr lang="es-ES" dirty="0" err="1"/>
              <a:t>Learning</a:t>
            </a:r>
            <a:r>
              <a:rPr lang="es-ES" dirty="0"/>
              <a:t> </a:t>
            </a:r>
            <a:r>
              <a:rPr lang="es-ES" dirty="0" err="1"/>
              <a:t>Journal</a:t>
            </a:r>
            <a:r>
              <a:rPr lang="es-ES" dirty="0"/>
              <a:t>, 3(4), 465-481.</a:t>
            </a:r>
          </a:p>
          <a:p>
            <a:pPr marL="0" indent="0">
              <a:buNone/>
            </a:pPr>
            <a:endParaRPr lang="es-ES" dirty="0"/>
          </a:p>
          <a:p>
            <a:pPr marL="0" indent="0">
              <a:buNone/>
            </a:pPr>
            <a:r>
              <a:rPr lang="es-ES" dirty="0" err="1"/>
              <a:t>Dörnyei</a:t>
            </a:r>
            <a:r>
              <a:rPr lang="es-ES" dirty="0"/>
              <a:t>, Z. (2009). </a:t>
            </a:r>
            <a:r>
              <a:rPr lang="es-ES" dirty="0" err="1"/>
              <a:t>The</a:t>
            </a:r>
            <a:r>
              <a:rPr lang="es-ES" dirty="0"/>
              <a:t> L2 </a:t>
            </a:r>
            <a:r>
              <a:rPr lang="es-ES" dirty="0" err="1"/>
              <a:t>motivational</a:t>
            </a:r>
            <a:r>
              <a:rPr lang="es-ES" dirty="0"/>
              <a:t> </a:t>
            </a:r>
            <a:r>
              <a:rPr lang="es-ES" dirty="0" err="1"/>
              <a:t>self</a:t>
            </a:r>
            <a:r>
              <a:rPr lang="es-ES" dirty="0"/>
              <a:t> </a:t>
            </a:r>
            <a:r>
              <a:rPr lang="es-ES" dirty="0" err="1"/>
              <a:t>system</a:t>
            </a:r>
            <a:r>
              <a:rPr lang="es-ES" dirty="0"/>
              <a:t>. In Z. </a:t>
            </a:r>
            <a:r>
              <a:rPr lang="es-ES" dirty="0" err="1"/>
              <a:t>Dörnyei</a:t>
            </a:r>
            <a:r>
              <a:rPr lang="es-ES" dirty="0"/>
              <a:t> &amp; E. </a:t>
            </a:r>
            <a:r>
              <a:rPr lang="es-ES" dirty="0" err="1"/>
              <a:t>Ushioda</a:t>
            </a:r>
            <a:r>
              <a:rPr lang="es-ES" dirty="0"/>
              <a:t> (Eds.), </a:t>
            </a:r>
            <a:r>
              <a:rPr lang="es-ES" dirty="0" err="1"/>
              <a:t>Motivation</a:t>
            </a:r>
            <a:r>
              <a:rPr lang="es-ES" dirty="0"/>
              <a:t>, </a:t>
            </a:r>
            <a:r>
              <a:rPr lang="es-ES" dirty="0" err="1"/>
              <a:t>language</a:t>
            </a:r>
            <a:r>
              <a:rPr lang="es-ES" dirty="0"/>
              <a:t> </a:t>
            </a:r>
            <a:r>
              <a:rPr lang="es-ES" dirty="0" err="1"/>
              <a:t>identity</a:t>
            </a:r>
            <a:r>
              <a:rPr lang="es-ES" dirty="0"/>
              <a:t> and </a:t>
            </a:r>
            <a:r>
              <a:rPr lang="es-ES" dirty="0" err="1"/>
              <a:t>the</a:t>
            </a:r>
            <a:r>
              <a:rPr lang="es-ES" dirty="0"/>
              <a:t> L2 </a:t>
            </a:r>
            <a:r>
              <a:rPr lang="es-ES" dirty="0" err="1"/>
              <a:t>self</a:t>
            </a:r>
            <a:r>
              <a:rPr lang="es-ES" dirty="0"/>
              <a:t> (pp. 9-42). Bristol: </a:t>
            </a:r>
            <a:r>
              <a:rPr lang="es-ES" dirty="0" err="1"/>
              <a:t>Multilingual</a:t>
            </a:r>
            <a:r>
              <a:rPr lang="es-ES" dirty="0"/>
              <a:t> </a:t>
            </a:r>
            <a:r>
              <a:rPr lang="es-ES" dirty="0" err="1"/>
              <a:t>Matters</a:t>
            </a:r>
            <a:r>
              <a:rPr lang="es-ES" dirty="0"/>
              <a:t>.</a:t>
            </a:r>
          </a:p>
          <a:p>
            <a:pPr marL="0" indent="0">
              <a:buNone/>
            </a:pPr>
            <a:endParaRPr lang="es-ES" dirty="0"/>
          </a:p>
          <a:p>
            <a:pPr marL="0" indent="0">
              <a:buNone/>
            </a:pPr>
            <a:r>
              <a:rPr lang="es-ES" dirty="0" err="1"/>
              <a:t>Gao</a:t>
            </a:r>
            <a:r>
              <a:rPr lang="es-ES" dirty="0"/>
              <a:t>, X. (2013). </a:t>
            </a:r>
            <a:r>
              <a:rPr lang="es-ES" dirty="0" err="1"/>
              <a:t>Internal</a:t>
            </a:r>
            <a:r>
              <a:rPr lang="es-ES" dirty="0"/>
              <a:t> </a:t>
            </a:r>
            <a:r>
              <a:rPr lang="es-ES" dirty="0" err="1"/>
              <a:t>conversation</a:t>
            </a:r>
            <a:r>
              <a:rPr lang="es-ES" dirty="0"/>
              <a:t>, </a:t>
            </a:r>
            <a:r>
              <a:rPr lang="es-ES" dirty="0" err="1"/>
              <a:t>agency</a:t>
            </a:r>
            <a:r>
              <a:rPr lang="es-ES" dirty="0"/>
              <a:t> and </a:t>
            </a:r>
            <a:r>
              <a:rPr lang="es-ES" dirty="0" err="1"/>
              <a:t>learner</a:t>
            </a:r>
            <a:r>
              <a:rPr lang="es-ES" dirty="0"/>
              <a:t> </a:t>
            </a:r>
            <a:r>
              <a:rPr lang="es-ES" dirty="0" err="1"/>
              <a:t>autonomy</a:t>
            </a:r>
            <a:r>
              <a:rPr lang="es-ES" dirty="0"/>
              <a:t>. ILAC </a:t>
            </a:r>
            <a:r>
              <a:rPr lang="es-ES" dirty="0" err="1"/>
              <a:t>Selections</a:t>
            </a:r>
            <a:r>
              <a:rPr lang="es-ES" dirty="0"/>
              <a:t> 5th </a:t>
            </a:r>
            <a:r>
              <a:rPr lang="es-ES" dirty="0" err="1"/>
              <a:t>Independent</a:t>
            </a:r>
            <a:r>
              <a:rPr lang="es-ES" dirty="0"/>
              <a:t> </a:t>
            </a:r>
            <a:r>
              <a:rPr lang="es-ES" dirty="0" err="1"/>
              <a:t>learning</a:t>
            </a:r>
            <a:r>
              <a:rPr lang="es-ES" dirty="0"/>
              <a:t> </a:t>
            </a:r>
            <a:r>
              <a:rPr lang="es-ES" dirty="0" err="1"/>
              <a:t>Association</a:t>
            </a:r>
            <a:r>
              <a:rPr lang="es-ES" dirty="0"/>
              <a:t> </a:t>
            </a:r>
            <a:r>
              <a:rPr lang="es-ES" dirty="0" err="1"/>
              <a:t>Conference</a:t>
            </a:r>
            <a:r>
              <a:rPr lang="es-ES" dirty="0"/>
              <a:t> 2012. New </a:t>
            </a:r>
            <a:r>
              <a:rPr lang="es-ES" dirty="0" err="1"/>
              <a:t>Zealand</a:t>
            </a:r>
            <a:r>
              <a:rPr lang="es-ES" dirty="0"/>
              <a:t>: </a:t>
            </a:r>
            <a:r>
              <a:rPr lang="es-ES" dirty="0" err="1"/>
              <a:t>Independent</a:t>
            </a:r>
            <a:r>
              <a:rPr lang="es-ES" dirty="0"/>
              <a:t> </a:t>
            </a:r>
            <a:r>
              <a:rPr lang="es-ES" dirty="0" err="1"/>
              <a:t>Learning</a:t>
            </a:r>
            <a:r>
              <a:rPr lang="es-ES" dirty="0"/>
              <a:t> </a:t>
            </a:r>
            <a:r>
              <a:rPr lang="es-ES" dirty="0" err="1"/>
              <a:t>Association</a:t>
            </a:r>
            <a:r>
              <a:rPr lang="es-ES" dirty="0"/>
              <a:t>.</a:t>
            </a:r>
          </a:p>
          <a:p>
            <a:pPr marL="0" indent="0">
              <a:buNone/>
            </a:pPr>
            <a:endParaRPr lang="es-ES" dirty="0"/>
          </a:p>
          <a:p>
            <a:pPr marL="0" indent="0">
              <a:buNone/>
            </a:pPr>
            <a:r>
              <a:rPr lang="es-ES" dirty="0"/>
              <a:t>Gardner, D., &amp; Miller, L. (1999). </a:t>
            </a:r>
            <a:r>
              <a:rPr lang="es-ES" dirty="0" err="1"/>
              <a:t>Establishing</a:t>
            </a:r>
            <a:r>
              <a:rPr lang="es-ES" dirty="0"/>
              <a:t> </a:t>
            </a:r>
            <a:r>
              <a:rPr lang="es-ES" dirty="0" err="1"/>
              <a:t>self-access</a:t>
            </a:r>
            <a:r>
              <a:rPr lang="es-ES" dirty="0"/>
              <a:t>. UK: Cambridge </a:t>
            </a:r>
            <a:r>
              <a:rPr lang="es-ES" dirty="0" err="1"/>
              <a:t>University</a:t>
            </a:r>
            <a:r>
              <a:rPr lang="es-ES" dirty="0"/>
              <a:t> </a:t>
            </a:r>
            <a:r>
              <a:rPr lang="es-ES" dirty="0" err="1"/>
              <a:t>Press</a:t>
            </a:r>
            <a:r>
              <a:rPr lang="es-ES" dirty="0"/>
              <a:t>.</a:t>
            </a:r>
          </a:p>
          <a:p>
            <a:pPr marL="0" indent="0">
              <a:buNone/>
            </a:pPr>
            <a:endParaRPr lang="es-ES" dirty="0"/>
          </a:p>
          <a:p>
            <a:pPr marL="0" indent="0">
              <a:buNone/>
            </a:pPr>
            <a:r>
              <a:rPr lang="es-ES" dirty="0" err="1"/>
              <a:t>Gee</a:t>
            </a:r>
            <a:r>
              <a:rPr lang="es-ES" dirty="0"/>
              <a:t>, J. P. (1996). Social </a:t>
            </a:r>
            <a:r>
              <a:rPr lang="es-ES" dirty="0" err="1"/>
              <a:t>linguistics</a:t>
            </a:r>
            <a:r>
              <a:rPr lang="es-ES" dirty="0"/>
              <a:t> and </a:t>
            </a:r>
            <a:r>
              <a:rPr lang="es-ES" dirty="0" err="1"/>
              <a:t>literacies</a:t>
            </a:r>
            <a:r>
              <a:rPr lang="es-ES" dirty="0"/>
              <a:t>: </a:t>
            </a:r>
            <a:r>
              <a:rPr lang="es-ES" dirty="0" err="1"/>
              <a:t>Ideology</a:t>
            </a:r>
            <a:r>
              <a:rPr lang="es-ES" dirty="0"/>
              <a:t> in </a:t>
            </a:r>
            <a:r>
              <a:rPr lang="es-ES" dirty="0" err="1"/>
              <a:t>discourses</a:t>
            </a:r>
            <a:r>
              <a:rPr lang="es-ES" dirty="0"/>
              <a:t>. New York: </a:t>
            </a:r>
            <a:r>
              <a:rPr lang="es-ES" dirty="0" err="1"/>
              <a:t>Falmer</a:t>
            </a:r>
            <a:endParaRPr lang="es-ES" dirty="0"/>
          </a:p>
          <a:p>
            <a:pPr marL="0" indent="0">
              <a:buNone/>
            </a:pPr>
            <a:endParaRPr lang="es-ES" dirty="0"/>
          </a:p>
          <a:p>
            <a:pPr marL="0" indent="0">
              <a:buNone/>
            </a:pPr>
            <a:r>
              <a:rPr lang="es-ES" dirty="0" err="1"/>
              <a:t>Dickinson</a:t>
            </a:r>
            <a:r>
              <a:rPr lang="es-ES" dirty="0"/>
              <a:t>, L. (1987). </a:t>
            </a:r>
            <a:r>
              <a:rPr lang="es-ES" dirty="0" err="1"/>
              <a:t>Self-instruction</a:t>
            </a:r>
            <a:r>
              <a:rPr lang="es-ES" dirty="0"/>
              <a:t> in </a:t>
            </a:r>
            <a:r>
              <a:rPr lang="es-ES" dirty="0" err="1"/>
              <a:t>Language</a:t>
            </a:r>
            <a:r>
              <a:rPr lang="es-ES" dirty="0"/>
              <a:t> </a:t>
            </a:r>
            <a:r>
              <a:rPr lang="es-ES" dirty="0" err="1"/>
              <a:t>learning</a:t>
            </a:r>
            <a:r>
              <a:rPr lang="es-ES" dirty="0"/>
              <a:t>. New York: Cambridge </a:t>
            </a:r>
            <a:r>
              <a:rPr lang="es-ES" dirty="0" err="1"/>
              <a:t>University</a:t>
            </a:r>
            <a:r>
              <a:rPr lang="es-ES" dirty="0"/>
              <a:t> </a:t>
            </a:r>
            <a:r>
              <a:rPr lang="es-ES" dirty="0" err="1"/>
              <a:t>Press</a:t>
            </a:r>
            <a:r>
              <a:rPr lang="es-ES" dirty="0"/>
              <a:t>.</a:t>
            </a:r>
          </a:p>
          <a:p>
            <a:pPr marL="0" indent="0">
              <a:buNone/>
            </a:pPr>
            <a:endParaRPr lang="es-ES" dirty="0"/>
          </a:p>
          <a:p>
            <a:pPr marL="0" indent="0">
              <a:buNone/>
            </a:pPr>
            <a:r>
              <a:rPr lang="es-ES" dirty="0" err="1"/>
              <a:t>Gee</a:t>
            </a:r>
            <a:r>
              <a:rPr lang="es-ES" dirty="0"/>
              <a:t>, J.P. (2000). </a:t>
            </a:r>
            <a:r>
              <a:rPr lang="es-ES" dirty="0" err="1"/>
              <a:t>The</a:t>
            </a:r>
            <a:r>
              <a:rPr lang="es-ES" dirty="0"/>
              <a:t> New </a:t>
            </a:r>
            <a:r>
              <a:rPr lang="es-ES" dirty="0" err="1"/>
              <a:t>Literacy</a:t>
            </a:r>
            <a:r>
              <a:rPr lang="es-ES" dirty="0"/>
              <a:t> </a:t>
            </a:r>
            <a:r>
              <a:rPr lang="es-ES" dirty="0" err="1"/>
              <a:t>Studies</a:t>
            </a:r>
            <a:r>
              <a:rPr lang="es-ES" dirty="0"/>
              <a:t>, </a:t>
            </a:r>
            <a:r>
              <a:rPr lang="es-ES" dirty="0" err="1"/>
              <a:t>from</a:t>
            </a:r>
            <a:r>
              <a:rPr lang="es-ES" dirty="0"/>
              <a:t> ‘</a:t>
            </a:r>
            <a:r>
              <a:rPr lang="es-ES" dirty="0" err="1"/>
              <a:t>socially</a:t>
            </a:r>
            <a:r>
              <a:rPr lang="es-ES" dirty="0"/>
              <a:t> </a:t>
            </a:r>
            <a:r>
              <a:rPr lang="es-ES" dirty="0" err="1"/>
              <a:t>situated</a:t>
            </a:r>
            <a:r>
              <a:rPr lang="es-ES" dirty="0"/>
              <a:t>’ </a:t>
            </a:r>
            <a:r>
              <a:rPr lang="es-ES" dirty="0" err="1"/>
              <a:t>to</a:t>
            </a:r>
            <a:r>
              <a:rPr lang="es-ES" dirty="0"/>
              <a:t> </a:t>
            </a:r>
            <a:r>
              <a:rPr lang="es-ES" dirty="0" err="1"/>
              <a:t>the</a:t>
            </a:r>
            <a:r>
              <a:rPr lang="es-ES" dirty="0"/>
              <a:t> </a:t>
            </a:r>
            <a:r>
              <a:rPr lang="es-ES" dirty="0" err="1"/>
              <a:t>work</a:t>
            </a:r>
            <a:r>
              <a:rPr lang="es-ES" dirty="0"/>
              <a:t> of </a:t>
            </a:r>
            <a:r>
              <a:rPr lang="es-ES" dirty="0" err="1"/>
              <a:t>the</a:t>
            </a:r>
            <a:r>
              <a:rPr lang="es-ES" dirty="0"/>
              <a:t> social. In D. </a:t>
            </a:r>
            <a:r>
              <a:rPr lang="es-ES" dirty="0" err="1"/>
              <a:t>Barton</a:t>
            </a:r>
            <a:r>
              <a:rPr lang="es-ES" dirty="0"/>
              <a:t>, M. Hamilton &amp; R. </a:t>
            </a:r>
            <a:r>
              <a:rPr lang="es-ES" dirty="0" err="1"/>
              <a:t>Ivanic</a:t>
            </a:r>
            <a:r>
              <a:rPr lang="es-ES" dirty="0"/>
              <a:t>, (Eds.) </a:t>
            </a:r>
            <a:r>
              <a:rPr lang="es-ES" dirty="0" err="1"/>
              <a:t>Situated</a:t>
            </a:r>
            <a:r>
              <a:rPr lang="es-ES" dirty="0"/>
              <a:t> </a:t>
            </a:r>
            <a:r>
              <a:rPr lang="es-ES" dirty="0" err="1"/>
              <a:t>literacies</a:t>
            </a:r>
            <a:r>
              <a:rPr lang="es-ES" dirty="0"/>
              <a:t>. Reading and </a:t>
            </a:r>
            <a:r>
              <a:rPr lang="es-ES" dirty="0" err="1"/>
              <a:t>writing</a:t>
            </a:r>
            <a:r>
              <a:rPr lang="es-ES" dirty="0"/>
              <a:t> in </a:t>
            </a:r>
            <a:r>
              <a:rPr lang="es-ES" dirty="0" err="1"/>
              <a:t>context</a:t>
            </a:r>
            <a:r>
              <a:rPr lang="es-ES" dirty="0"/>
              <a:t> (pp.180-196). New York: </a:t>
            </a:r>
            <a:r>
              <a:rPr lang="es-ES" dirty="0" err="1"/>
              <a:t>Routledge</a:t>
            </a:r>
            <a:r>
              <a:rPr lang="es-ES" dirty="0"/>
              <a:t>.</a:t>
            </a:r>
          </a:p>
          <a:p>
            <a:pPr marL="0" indent="0">
              <a:buNone/>
            </a:pPr>
            <a:endParaRPr lang="es-ES" dirty="0"/>
          </a:p>
          <a:p>
            <a:pPr marL="0" indent="0">
              <a:buNone/>
            </a:pPr>
            <a:r>
              <a:rPr lang="es-ES" dirty="0"/>
              <a:t>Hamilton, M. (2000). </a:t>
            </a:r>
            <a:r>
              <a:rPr lang="es-ES" dirty="0" err="1"/>
              <a:t>Expanding</a:t>
            </a:r>
            <a:r>
              <a:rPr lang="es-ES" dirty="0"/>
              <a:t> </a:t>
            </a:r>
            <a:r>
              <a:rPr lang="es-ES" dirty="0" err="1"/>
              <a:t>the</a:t>
            </a:r>
            <a:r>
              <a:rPr lang="es-ES" dirty="0"/>
              <a:t> new </a:t>
            </a:r>
            <a:r>
              <a:rPr lang="es-ES" dirty="0" err="1"/>
              <a:t>literacy</a:t>
            </a:r>
            <a:r>
              <a:rPr lang="es-ES" dirty="0"/>
              <a:t> </a:t>
            </a:r>
            <a:r>
              <a:rPr lang="es-ES" dirty="0" err="1"/>
              <a:t>studies</a:t>
            </a:r>
            <a:r>
              <a:rPr lang="es-ES" dirty="0"/>
              <a:t> ; </a:t>
            </a:r>
            <a:r>
              <a:rPr lang="es-ES" dirty="0" err="1"/>
              <a:t>Using</a:t>
            </a:r>
            <a:r>
              <a:rPr lang="es-ES" dirty="0"/>
              <a:t> </a:t>
            </a:r>
            <a:r>
              <a:rPr lang="es-ES" dirty="0" err="1"/>
              <a:t>photographs</a:t>
            </a:r>
            <a:r>
              <a:rPr lang="es-ES" dirty="0"/>
              <a:t> </a:t>
            </a:r>
            <a:r>
              <a:rPr lang="es-ES" dirty="0" err="1"/>
              <a:t>to</a:t>
            </a:r>
            <a:r>
              <a:rPr lang="es-ES" dirty="0"/>
              <a:t> explore </a:t>
            </a:r>
            <a:r>
              <a:rPr lang="es-ES" dirty="0" err="1"/>
              <a:t>literacy</a:t>
            </a:r>
            <a:r>
              <a:rPr lang="es-ES" dirty="0"/>
              <a:t> as social </a:t>
            </a:r>
            <a:r>
              <a:rPr lang="es-ES" dirty="0" err="1"/>
              <a:t>practice</a:t>
            </a:r>
            <a:r>
              <a:rPr lang="es-ES" dirty="0"/>
              <a:t>. In D. </a:t>
            </a:r>
            <a:r>
              <a:rPr lang="es-ES" dirty="0" err="1"/>
              <a:t>Barton</a:t>
            </a:r>
            <a:r>
              <a:rPr lang="es-ES" dirty="0"/>
              <a:t>, M. Hamilton &amp; R. </a:t>
            </a:r>
            <a:r>
              <a:rPr lang="es-ES" dirty="0" err="1"/>
              <a:t>Ivanic</a:t>
            </a:r>
            <a:r>
              <a:rPr lang="es-ES" dirty="0"/>
              <a:t> (Eds.), </a:t>
            </a:r>
            <a:r>
              <a:rPr lang="es-ES" dirty="0" err="1"/>
              <a:t>Situated</a:t>
            </a:r>
            <a:r>
              <a:rPr lang="es-ES" dirty="0"/>
              <a:t> </a:t>
            </a:r>
            <a:r>
              <a:rPr lang="es-ES" dirty="0" err="1"/>
              <a:t>literacies</a:t>
            </a:r>
            <a:r>
              <a:rPr lang="es-ES" dirty="0"/>
              <a:t>. Reading and </a:t>
            </a:r>
            <a:r>
              <a:rPr lang="es-ES" dirty="0" err="1"/>
              <a:t>writing</a:t>
            </a:r>
            <a:r>
              <a:rPr lang="es-ES" dirty="0"/>
              <a:t> in </a:t>
            </a:r>
            <a:r>
              <a:rPr lang="es-ES" dirty="0" err="1"/>
              <a:t>context</a:t>
            </a:r>
            <a:r>
              <a:rPr lang="es-ES" dirty="0"/>
              <a:t>. New York: </a:t>
            </a:r>
            <a:r>
              <a:rPr lang="es-ES" dirty="0" err="1"/>
              <a:t>Routledge</a:t>
            </a:r>
            <a:r>
              <a:rPr lang="es-ES" dirty="0"/>
              <a:t>.</a:t>
            </a:r>
          </a:p>
        </p:txBody>
      </p:sp>
    </p:spTree>
    <p:extLst>
      <p:ext uri="{BB962C8B-B14F-4D97-AF65-F5344CB8AC3E}">
        <p14:creationId xmlns:p14="http://schemas.microsoft.com/office/powerpoint/2010/main" val="3929203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5847928"/>
          </a:xfrm>
        </p:spPr>
        <p:txBody>
          <a:bodyPr>
            <a:normAutofit fontScale="40000" lnSpcReduction="20000"/>
          </a:bodyPr>
          <a:lstStyle/>
          <a:p>
            <a:pPr marL="0" indent="0">
              <a:buNone/>
            </a:pPr>
            <a:r>
              <a:rPr lang="es-ES" sz="4800" dirty="0"/>
              <a:t>Herrera, L.A. (2010). </a:t>
            </a:r>
            <a:r>
              <a:rPr lang="es-ES" sz="4800" dirty="0" err="1"/>
              <a:t>Self-access</a:t>
            </a:r>
            <a:r>
              <a:rPr lang="es-ES" sz="4800" dirty="0"/>
              <a:t> </a:t>
            </a:r>
            <a:r>
              <a:rPr lang="es-ES" sz="4800" dirty="0" err="1"/>
              <a:t>language</a:t>
            </a:r>
            <a:r>
              <a:rPr lang="es-ES" sz="4800" dirty="0"/>
              <a:t> </a:t>
            </a:r>
            <a:r>
              <a:rPr lang="es-ES" sz="4800" dirty="0" err="1"/>
              <a:t>learning</a:t>
            </a:r>
            <a:r>
              <a:rPr lang="es-ES" sz="4800" dirty="0"/>
              <a:t>. </a:t>
            </a:r>
            <a:r>
              <a:rPr lang="es-ES" sz="4800" dirty="0" err="1"/>
              <a:t>Students</a:t>
            </a:r>
            <a:r>
              <a:rPr lang="es-ES" sz="4800" dirty="0"/>
              <a:t>’ </a:t>
            </a:r>
            <a:r>
              <a:rPr lang="es-ES" sz="4800" dirty="0" err="1"/>
              <a:t>perceptions</a:t>
            </a:r>
            <a:r>
              <a:rPr lang="es-ES" sz="4800" dirty="0"/>
              <a:t> of and </a:t>
            </a:r>
            <a:r>
              <a:rPr lang="es-ES" sz="4800" dirty="0" err="1"/>
              <a:t>experiences</a:t>
            </a:r>
            <a:r>
              <a:rPr lang="es-ES" sz="4800" dirty="0"/>
              <a:t> </a:t>
            </a:r>
            <a:r>
              <a:rPr lang="es-ES" sz="4800" dirty="0" err="1"/>
              <a:t>within</a:t>
            </a:r>
            <a:r>
              <a:rPr lang="es-ES" sz="4800" dirty="0"/>
              <a:t> </a:t>
            </a:r>
            <a:r>
              <a:rPr lang="es-ES" sz="4800" dirty="0" err="1"/>
              <a:t>this</a:t>
            </a:r>
            <a:r>
              <a:rPr lang="es-ES" sz="4800" dirty="0"/>
              <a:t> new </a:t>
            </a:r>
            <a:r>
              <a:rPr lang="es-ES" sz="4800" dirty="0" err="1"/>
              <a:t>mode</a:t>
            </a:r>
            <a:r>
              <a:rPr lang="es-ES" sz="4800" dirty="0"/>
              <a:t> of </a:t>
            </a:r>
            <a:r>
              <a:rPr lang="es-ES" sz="4800" dirty="0" err="1"/>
              <a:t>learning</a:t>
            </a:r>
            <a:r>
              <a:rPr lang="es-ES" sz="4800" dirty="0"/>
              <a:t>. Xalapa, Veracruz, México: Universidad Veracruzana</a:t>
            </a:r>
          </a:p>
          <a:p>
            <a:pPr marL="0" indent="0">
              <a:buNone/>
            </a:pPr>
            <a:endParaRPr lang="es-ES" sz="4800" dirty="0" smtClean="0"/>
          </a:p>
          <a:p>
            <a:pPr marL="0" indent="0">
              <a:buNone/>
            </a:pPr>
            <a:r>
              <a:rPr lang="es-ES" sz="4800" dirty="0" err="1" smtClean="0"/>
              <a:t>Holec</a:t>
            </a:r>
            <a:r>
              <a:rPr lang="es-ES" sz="4800" dirty="0" smtClean="0"/>
              <a:t> </a:t>
            </a:r>
            <a:r>
              <a:rPr lang="es-ES" sz="4800" dirty="0"/>
              <a:t>H. (1981). </a:t>
            </a:r>
            <a:r>
              <a:rPr lang="es-ES" sz="4800" dirty="0" err="1"/>
              <a:t>Autonomy</a:t>
            </a:r>
            <a:r>
              <a:rPr lang="es-ES" sz="4800" dirty="0"/>
              <a:t> and </a:t>
            </a:r>
            <a:r>
              <a:rPr lang="es-ES" sz="4800" dirty="0" err="1"/>
              <a:t>foreign</a:t>
            </a:r>
            <a:r>
              <a:rPr lang="es-ES" sz="4800" dirty="0"/>
              <a:t> </a:t>
            </a:r>
            <a:r>
              <a:rPr lang="es-ES" sz="4800" dirty="0" err="1"/>
              <a:t>language</a:t>
            </a:r>
            <a:r>
              <a:rPr lang="es-ES" sz="4800" dirty="0"/>
              <a:t> </a:t>
            </a:r>
            <a:r>
              <a:rPr lang="es-ES" sz="4800" dirty="0" err="1"/>
              <a:t>learning</a:t>
            </a:r>
            <a:r>
              <a:rPr lang="es-ES" sz="4800" dirty="0"/>
              <a:t>. Great </a:t>
            </a:r>
            <a:r>
              <a:rPr lang="es-ES" sz="4800" dirty="0" err="1"/>
              <a:t>Britain</a:t>
            </a:r>
            <a:r>
              <a:rPr lang="es-ES" sz="4800" dirty="0"/>
              <a:t>: </a:t>
            </a:r>
            <a:r>
              <a:rPr lang="es-ES" sz="4800" dirty="0" err="1"/>
              <a:t>Pergamon</a:t>
            </a:r>
            <a:r>
              <a:rPr lang="es-ES" sz="4800" dirty="0"/>
              <a:t> </a:t>
            </a:r>
            <a:r>
              <a:rPr lang="es-ES" sz="4800" dirty="0" err="1"/>
              <a:t>Press</a:t>
            </a:r>
            <a:r>
              <a:rPr lang="es-ES" sz="4800" dirty="0"/>
              <a:t>.</a:t>
            </a:r>
          </a:p>
          <a:p>
            <a:pPr marL="0" indent="0">
              <a:buNone/>
            </a:pPr>
            <a:endParaRPr lang="es-ES" sz="4800" dirty="0" smtClean="0"/>
          </a:p>
          <a:p>
            <a:pPr marL="0" indent="0">
              <a:buNone/>
            </a:pPr>
            <a:r>
              <a:rPr lang="es-ES" sz="4800" dirty="0" err="1" smtClean="0"/>
              <a:t>Holliday</a:t>
            </a:r>
            <a:r>
              <a:rPr lang="es-ES" sz="4800" dirty="0"/>
              <a:t>, A. (2002). </a:t>
            </a:r>
            <a:r>
              <a:rPr lang="es-ES" sz="4800" dirty="0" err="1"/>
              <a:t>Doing</a:t>
            </a:r>
            <a:r>
              <a:rPr lang="es-ES" sz="4800" dirty="0"/>
              <a:t> and </a:t>
            </a:r>
            <a:r>
              <a:rPr lang="es-ES" sz="4800" dirty="0" err="1"/>
              <a:t>writing</a:t>
            </a:r>
            <a:r>
              <a:rPr lang="es-ES" sz="4800" dirty="0"/>
              <a:t> </a:t>
            </a:r>
            <a:r>
              <a:rPr lang="es-ES" sz="4800" dirty="0" err="1"/>
              <a:t>research</a:t>
            </a:r>
            <a:r>
              <a:rPr lang="es-ES" sz="4800" dirty="0"/>
              <a:t>. London: </a:t>
            </a:r>
            <a:r>
              <a:rPr lang="es-ES" sz="4800" dirty="0" err="1"/>
              <a:t>Sage</a:t>
            </a:r>
            <a:r>
              <a:rPr lang="es-ES" sz="4800" dirty="0"/>
              <a:t> </a:t>
            </a:r>
            <a:r>
              <a:rPr lang="es-ES" sz="4800" dirty="0" err="1"/>
              <a:t>Publications</a:t>
            </a:r>
            <a:r>
              <a:rPr lang="es-ES" sz="4800" dirty="0"/>
              <a:t>.</a:t>
            </a:r>
          </a:p>
          <a:p>
            <a:pPr marL="0" indent="0">
              <a:buNone/>
            </a:pPr>
            <a:endParaRPr lang="es-ES" sz="4800" dirty="0" smtClean="0"/>
          </a:p>
          <a:p>
            <a:pPr marL="0" indent="0">
              <a:buNone/>
            </a:pPr>
            <a:r>
              <a:rPr lang="es-ES" sz="4800" dirty="0" err="1" smtClean="0"/>
              <a:t>Hubbard</a:t>
            </a:r>
            <a:r>
              <a:rPr lang="es-ES" sz="4800" dirty="0"/>
              <a:t>, P. (2007). Veinte años de formación de profesores universitarios de lenguas en México. Memorias de FEULE XVIII, Tijuana, México: UABC.</a:t>
            </a:r>
          </a:p>
          <a:p>
            <a:pPr marL="0" indent="0">
              <a:buNone/>
            </a:pPr>
            <a:endParaRPr lang="es-ES" sz="4800" dirty="0" smtClean="0"/>
          </a:p>
          <a:p>
            <a:pPr marL="0" indent="0">
              <a:buNone/>
            </a:pPr>
            <a:r>
              <a:rPr lang="es-ES" sz="4800" dirty="0" err="1" smtClean="0"/>
              <a:t>Jamison</a:t>
            </a:r>
            <a:r>
              <a:rPr lang="es-ES" sz="4800" dirty="0"/>
              <a:t>, S. (2007). Popular culture and </a:t>
            </a:r>
            <a:r>
              <a:rPr lang="es-ES" sz="4800" dirty="0" err="1"/>
              <a:t>literacy</a:t>
            </a:r>
            <a:r>
              <a:rPr lang="es-ES" sz="4800" dirty="0"/>
              <a:t> </a:t>
            </a:r>
            <a:r>
              <a:rPr lang="es-ES" sz="4800" dirty="0" err="1"/>
              <a:t>learning</a:t>
            </a:r>
            <a:r>
              <a:rPr lang="es-ES" sz="4800" dirty="0"/>
              <a:t>: </a:t>
            </a:r>
            <a:r>
              <a:rPr lang="es-ES" sz="4800" dirty="0" err="1"/>
              <a:t>negotiating</a:t>
            </a:r>
            <a:r>
              <a:rPr lang="es-ES" sz="4800" dirty="0"/>
              <a:t> </a:t>
            </a:r>
            <a:r>
              <a:rPr lang="es-ES" sz="4800" dirty="0" err="1"/>
              <a:t>meaning</a:t>
            </a:r>
            <a:r>
              <a:rPr lang="es-ES" sz="4800" dirty="0"/>
              <a:t> </a:t>
            </a:r>
            <a:r>
              <a:rPr lang="es-ES" sz="4800" dirty="0" err="1"/>
              <a:t>with</a:t>
            </a:r>
            <a:r>
              <a:rPr lang="es-ES" sz="4800" dirty="0"/>
              <a:t> </a:t>
            </a:r>
            <a:r>
              <a:rPr lang="es-ES" sz="4800" dirty="0" err="1"/>
              <a:t>everyday</a:t>
            </a:r>
            <a:r>
              <a:rPr lang="es-ES" sz="4800" dirty="0"/>
              <a:t> </a:t>
            </a:r>
            <a:r>
              <a:rPr lang="es-ES" sz="4800" dirty="0" err="1"/>
              <a:t>literacies</a:t>
            </a:r>
            <a:r>
              <a:rPr lang="es-ES" sz="4800" dirty="0"/>
              <a:t> (</a:t>
            </a:r>
            <a:r>
              <a:rPr lang="es-ES" sz="4800" dirty="0" err="1"/>
              <a:t>Published</a:t>
            </a:r>
            <a:r>
              <a:rPr lang="es-ES" sz="4800" dirty="0"/>
              <a:t> master </a:t>
            </a:r>
            <a:r>
              <a:rPr lang="es-ES" sz="4800" dirty="0" err="1"/>
              <a:t>dissertation</a:t>
            </a:r>
            <a:r>
              <a:rPr lang="es-ES" sz="4800" dirty="0"/>
              <a:t>). </a:t>
            </a:r>
            <a:r>
              <a:rPr lang="es-ES" sz="4800" dirty="0" err="1"/>
              <a:t>The</a:t>
            </a:r>
            <a:r>
              <a:rPr lang="es-ES" sz="4800" dirty="0"/>
              <a:t> </a:t>
            </a:r>
            <a:r>
              <a:rPr lang="es-ES" sz="4800" dirty="0" err="1"/>
              <a:t>Evergreen</a:t>
            </a:r>
            <a:r>
              <a:rPr lang="es-ES" sz="4800" dirty="0"/>
              <a:t> </a:t>
            </a:r>
            <a:r>
              <a:rPr lang="es-ES" sz="4800" dirty="0" err="1"/>
              <a:t>State</a:t>
            </a:r>
            <a:r>
              <a:rPr lang="es-ES" sz="4800" dirty="0"/>
              <a:t> </a:t>
            </a:r>
            <a:r>
              <a:rPr lang="es-ES" sz="4800" dirty="0" err="1"/>
              <a:t>College</a:t>
            </a:r>
            <a:r>
              <a:rPr lang="es-ES" sz="4800" dirty="0"/>
              <a:t>.</a:t>
            </a:r>
          </a:p>
          <a:p>
            <a:pPr marL="0" indent="0">
              <a:buNone/>
            </a:pPr>
            <a:endParaRPr lang="es-ES" sz="4800" dirty="0" smtClean="0"/>
          </a:p>
          <a:p>
            <a:pPr marL="0" indent="0">
              <a:buNone/>
            </a:pPr>
            <a:r>
              <a:rPr lang="es-ES" sz="4800" dirty="0" err="1" smtClean="0"/>
              <a:t>Koo</a:t>
            </a:r>
            <a:r>
              <a:rPr lang="es-ES" sz="4800" dirty="0" smtClean="0"/>
              <a:t> </a:t>
            </a:r>
            <a:r>
              <a:rPr lang="es-ES" sz="4800" dirty="0" err="1"/>
              <a:t>Yew</a:t>
            </a:r>
            <a:r>
              <a:rPr lang="es-ES" sz="4800" dirty="0"/>
              <a:t> Lie, &amp; </a:t>
            </a:r>
            <a:r>
              <a:rPr lang="es-ES" sz="4800" dirty="0" err="1"/>
              <a:t>Soo</a:t>
            </a:r>
            <a:r>
              <a:rPr lang="es-ES" sz="4800" dirty="0"/>
              <a:t> </a:t>
            </a:r>
            <a:r>
              <a:rPr lang="es-ES" sz="4800" dirty="0" err="1"/>
              <a:t>Hoo</a:t>
            </a:r>
            <a:r>
              <a:rPr lang="es-ES" sz="4800" dirty="0"/>
              <a:t> Pin </a:t>
            </a:r>
            <a:r>
              <a:rPr lang="es-ES" sz="4800" dirty="0" err="1"/>
              <a:t>Lick</a:t>
            </a:r>
            <a:r>
              <a:rPr lang="es-ES" sz="4800" dirty="0"/>
              <a:t> (2007). </a:t>
            </a:r>
            <a:r>
              <a:rPr lang="es-ES" sz="4800" dirty="0" err="1"/>
              <a:t>The</a:t>
            </a:r>
            <a:r>
              <a:rPr lang="es-ES" sz="4800" dirty="0"/>
              <a:t> social </a:t>
            </a:r>
            <a:r>
              <a:rPr lang="es-ES" sz="4800" dirty="0" err="1"/>
              <a:t>construction</a:t>
            </a:r>
            <a:r>
              <a:rPr lang="es-ES" sz="4800" dirty="0"/>
              <a:t> of </a:t>
            </a:r>
            <a:r>
              <a:rPr lang="es-ES" sz="4800" dirty="0" err="1"/>
              <a:t>literacy</a:t>
            </a:r>
            <a:r>
              <a:rPr lang="es-ES" sz="4800" dirty="0"/>
              <a:t> </a:t>
            </a:r>
            <a:r>
              <a:rPr lang="es-ES" sz="4800" dirty="0" err="1"/>
              <a:t>by</a:t>
            </a:r>
            <a:r>
              <a:rPr lang="es-ES" sz="4800" dirty="0"/>
              <a:t> </a:t>
            </a:r>
            <a:r>
              <a:rPr lang="es-ES" sz="4800" dirty="0" err="1"/>
              <a:t>Malaysian</a:t>
            </a:r>
            <a:r>
              <a:rPr lang="es-ES" sz="4800" dirty="0"/>
              <a:t> </a:t>
            </a:r>
            <a:r>
              <a:rPr lang="es-ES" sz="4800" dirty="0" err="1"/>
              <a:t>Chinese</a:t>
            </a:r>
            <a:r>
              <a:rPr lang="es-ES" sz="4800" dirty="0"/>
              <a:t> </a:t>
            </a:r>
            <a:r>
              <a:rPr lang="es-ES" sz="4800" dirty="0" err="1"/>
              <a:t>parents</a:t>
            </a:r>
            <a:r>
              <a:rPr lang="es-ES" sz="4800" dirty="0"/>
              <a:t>: </a:t>
            </a:r>
            <a:r>
              <a:rPr lang="es-ES" sz="4800" dirty="0" err="1"/>
              <a:t>perceptions</a:t>
            </a:r>
            <a:r>
              <a:rPr lang="es-ES" sz="4800" dirty="0"/>
              <a:t> of </a:t>
            </a:r>
            <a:r>
              <a:rPr lang="es-ES" sz="4800" dirty="0" err="1"/>
              <a:t>parents</a:t>
            </a:r>
            <a:r>
              <a:rPr lang="es-ES" sz="4800" dirty="0"/>
              <a:t> </a:t>
            </a:r>
            <a:r>
              <a:rPr lang="es-ES" sz="4800" dirty="0" err="1"/>
              <a:t>toward</a:t>
            </a:r>
            <a:r>
              <a:rPr lang="es-ES" sz="4800" dirty="0"/>
              <a:t> </a:t>
            </a:r>
            <a:r>
              <a:rPr lang="es-ES" sz="4800" dirty="0" err="1"/>
              <a:t>the</a:t>
            </a:r>
            <a:r>
              <a:rPr lang="es-ES" sz="4800" dirty="0"/>
              <a:t> </a:t>
            </a:r>
            <a:r>
              <a:rPr lang="es-ES" sz="4800" dirty="0" err="1"/>
              <a:t>language</a:t>
            </a:r>
            <a:r>
              <a:rPr lang="es-ES" sz="4800" dirty="0"/>
              <a:t> and </a:t>
            </a:r>
            <a:r>
              <a:rPr lang="es-ES" sz="4800" dirty="0" err="1"/>
              <a:t>literacy</a:t>
            </a:r>
            <a:r>
              <a:rPr lang="es-ES" sz="4800" dirty="0"/>
              <a:t> </a:t>
            </a:r>
            <a:r>
              <a:rPr lang="es-ES" sz="4800" dirty="0" err="1"/>
              <a:t>practices</a:t>
            </a:r>
            <a:r>
              <a:rPr lang="es-ES" sz="4800" dirty="0"/>
              <a:t> of </a:t>
            </a:r>
            <a:r>
              <a:rPr lang="es-ES" sz="4800" dirty="0" err="1"/>
              <a:t>two</a:t>
            </a:r>
            <a:r>
              <a:rPr lang="es-ES" sz="4800" dirty="0"/>
              <a:t> </a:t>
            </a:r>
            <a:r>
              <a:rPr lang="es-ES" sz="4800" dirty="0" err="1"/>
              <a:t>teenage</a:t>
            </a:r>
            <a:r>
              <a:rPr lang="es-ES" sz="4800" dirty="0"/>
              <a:t> </a:t>
            </a:r>
            <a:r>
              <a:rPr lang="es-ES" sz="4800" dirty="0" err="1"/>
              <a:t>children</a:t>
            </a:r>
            <a:r>
              <a:rPr lang="es-ES" sz="4800" dirty="0"/>
              <a:t>. </a:t>
            </a:r>
            <a:r>
              <a:rPr lang="es-ES" sz="4800" dirty="0" err="1"/>
              <a:t>The</a:t>
            </a:r>
            <a:r>
              <a:rPr lang="es-ES" sz="4800" dirty="0"/>
              <a:t> Reading </a:t>
            </a:r>
            <a:r>
              <a:rPr lang="es-ES" sz="4800" dirty="0" err="1"/>
              <a:t>Matrix</a:t>
            </a:r>
            <a:r>
              <a:rPr lang="es-ES" sz="4800" dirty="0"/>
              <a:t>, 7 (3), 72-87.</a:t>
            </a:r>
          </a:p>
          <a:p>
            <a:pPr marL="0" indent="0">
              <a:buNone/>
            </a:pPr>
            <a:endParaRPr lang="es-ES" sz="4800" dirty="0" smtClean="0"/>
          </a:p>
        </p:txBody>
      </p:sp>
    </p:spTree>
    <p:extLst>
      <p:ext uri="{BB962C8B-B14F-4D97-AF65-F5344CB8AC3E}">
        <p14:creationId xmlns:p14="http://schemas.microsoft.com/office/powerpoint/2010/main" val="2985241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5775920"/>
          </a:xfrm>
        </p:spPr>
        <p:txBody>
          <a:bodyPr>
            <a:normAutofit fontScale="32500" lnSpcReduction="20000"/>
          </a:bodyPr>
          <a:lstStyle/>
          <a:p>
            <a:pPr marL="0" indent="0">
              <a:buNone/>
            </a:pPr>
            <a:r>
              <a:rPr lang="en-US" sz="3700" dirty="0" err="1"/>
              <a:t>Lankshear</a:t>
            </a:r>
            <a:r>
              <a:rPr lang="en-US" sz="3700" dirty="0"/>
              <a:t>, C. (1999). Literacy studies in education: disciplines developments in a post-disciplinary age. In M. Peters (Ed.), After the Disciplines. New York: Greenwood Press.</a:t>
            </a:r>
          </a:p>
          <a:p>
            <a:pPr marL="0" indent="0">
              <a:buNone/>
            </a:pPr>
            <a:endParaRPr lang="en-US" sz="3700" dirty="0"/>
          </a:p>
          <a:p>
            <a:pPr marL="0" indent="0">
              <a:buNone/>
            </a:pPr>
            <a:r>
              <a:rPr lang="en-US" sz="3700" dirty="0"/>
              <a:t>Logan, S. &amp; Moore, N. (2004) Implementing learners training from a teacher’s perceptive. Proceedings of the Independent Learning Conference 2003. Melbourne, Australia: Independent Learning Association and he university of Melbourne. </a:t>
            </a:r>
          </a:p>
          <a:p>
            <a:pPr marL="0" indent="0">
              <a:buNone/>
            </a:pPr>
            <a:endParaRPr lang="en-US" sz="3700" dirty="0"/>
          </a:p>
          <a:p>
            <a:pPr marL="0" indent="0">
              <a:buNone/>
            </a:pPr>
            <a:r>
              <a:rPr lang="en-US" sz="3700" dirty="0" err="1"/>
              <a:t>Mayring</a:t>
            </a:r>
            <a:r>
              <a:rPr lang="en-US" sz="3700" dirty="0"/>
              <a:t>, P. (2000, </a:t>
            </a:r>
            <a:r>
              <a:rPr lang="en-US" sz="3700" dirty="0" err="1"/>
              <a:t>Junio</a:t>
            </a:r>
            <a:r>
              <a:rPr lang="en-US" sz="3700" dirty="0"/>
              <a:t>). Qualitative content analysis. Forum Qualitative Social Research (On line </a:t>
            </a:r>
            <a:r>
              <a:rPr lang="en-US" sz="3700" dirty="0" err="1"/>
              <a:t>Journa</a:t>
            </a:r>
            <a:r>
              <a:rPr lang="en-US" sz="3700" dirty="0"/>
              <a:t>)l, 1 (2). Retrieved from http://www.qualitative-research.net/index.php/fqs/article/view/1089/2385%3E </a:t>
            </a:r>
          </a:p>
          <a:p>
            <a:pPr marL="0" indent="0">
              <a:buNone/>
            </a:pPr>
            <a:endParaRPr lang="en-US" sz="3700" dirty="0"/>
          </a:p>
          <a:p>
            <a:pPr marL="0" indent="0">
              <a:buNone/>
            </a:pPr>
            <a:r>
              <a:rPr lang="en-US" sz="3700" dirty="0"/>
              <a:t>Morrison, B. (2008). The role of the self-access center in the tertiary language learning process. System, 36, 123-140.</a:t>
            </a:r>
          </a:p>
          <a:p>
            <a:pPr marL="0" indent="0">
              <a:buNone/>
            </a:pPr>
            <a:r>
              <a:rPr lang="en-US" sz="3700" dirty="0" err="1"/>
              <a:t>Pahl</a:t>
            </a:r>
            <a:r>
              <a:rPr lang="en-US" sz="3700" dirty="0"/>
              <a:t>, K. &amp; </a:t>
            </a:r>
            <a:r>
              <a:rPr lang="en-US" sz="3700" dirty="0" err="1"/>
              <a:t>Rowsell</a:t>
            </a:r>
            <a:r>
              <a:rPr lang="en-US" sz="3700" dirty="0"/>
              <a:t>, J, (2012). Literacy and education. London: Sage Publications</a:t>
            </a:r>
          </a:p>
          <a:p>
            <a:pPr marL="0" indent="0">
              <a:buNone/>
            </a:pPr>
            <a:endParaRPr lang="en-US" sz="3700" dirty="0"/>
          </a:p>
          <a:p>
            <a:pPr marL="0" indent="0">
              <a:buNone/>
            </a:pPr>
            <a:r>
              <a:rPr lang="en-US" sz="3700" dirty="0"/>
              <a:t>Plan de </a:t>
            </a:r>
            <a:r>
              <a:rPr lang="en-US" sz="3700" dirty="0" err="1"/>
              <a:t>Trabajo</a:t>
            </a:r>
            <a:r>
              <a:rPr lang="en-US" sz="3700" dirty="0"/>
              <a:t> CEMAAI (2003). </a:t>
            </a:r>
            <a:r>
              <a:rPr lang="en-US" sz="3700" dirty="0" err="1"/>
              <a:t>Facultad</a:t>
            </a:r>
            <a:r>
              <a:rPr lang="en-US" sz="3700" dirty="0"/>
              <a:t> de </a:t>
            </a:r>
            <a:r>
              <a:rPr lang="en-US" sz="3700" dirty="0" err="1"/>
              <a:t>Idiomas</a:t>
            </a:r>
            <a:r>
              <a:rPr lang="en-US" sz="3700" dirty="0"/>
              <a:t>, UABC.</a:t>
            </a:r>
          </a:p>
          <a:p>
            <a:pPr marL="0" indent="0">
              <a:buNone/>
            </a:pPr>
            <a:endParaRPr lang="en-US" sz="3700" dirty="0"/>
          </a:p>
          <a:p>
            <a:pPr marL="0" indent="0">
              <a:buNone/>
            </a:pPr>
            <a:r>
              <a:rPr lang="en-US" sz="3700" dirty="0" err="1"/>
              <a:t>Reglamento</a:t>
            </a:r>
            <a:r>
              <a:rPr lang="en-US" sz="3700" dirty="0"/>
              <a:t> de CEMAAI (</a:t>
            </a:r>
            <a:r>
              <a:rPr lang="en-US" sz="3700" dirty="0" err="1"/>
              <a:t>n.d.</a:t>
            </a:r>
            <a:r>
              <a:rPr lang="en-US" sz="3700" dirty="0"/>
              <a:t>). </a:t>
            </a:r>
            <a:r>
              <a:rPr lang="en-US" sz="3700" dirty="0" err="1"/>
              <a:t>Facultad</a:t>
            </a:r>
            <a:r>
              <a:rPr lang="en-US" sz="3700" dirty="0"/>
              <a:t> de </a:t>
            </a:r>
            <a:r>
              <a:rPr lang="en-US" sz="3700" dirty="0" err="1"/>
              <a:t>Idiomas</a:t>
            </a:r>
            <a:r>
              <a:rPr lang="en-US" sz="3700" dirty="0"/>
              <a:t>, UABC.</a:t>
            </a:r>
          </a:p>
          <a:p>
            <a:pPr marL="0" indent="0">
              <a:buNone/>
            </a:pPr>
            <a:endParaRPr lang="en-US" sz="3700" dirty="0"/>
          </a:p>
          <a:p>
            <a:pPr marL="0" indent="0">
              <a:buNone/>
            </a:pPr>
            <a:r>
              <a:rPr lang="en-US" sz="3700" dirty="0"/>
              <a:t>Roswell, J. &amp; </a:t>
            </a:r>
            <a:r>
              <a:rPr lang="en-US" sz="3700" dirty="0" err="1"/>
              <a:t>Pahl</a:t>
            </a:r>
            <a:r>
              <a:rPr lang="en-US" sz="3700" dirty="0"/>
              <a:t>, K. (2007). </a:t>
            </a:r>
            <a:r>
              <a:rPr lang="en-US" sz="3700" dirty="0" err="1"/>
              <a:t>Sedimented</a:t>
            </a:r>
            <a:r>
              <a:rPr lang="en-US" sz="3700" dirty="0"/>
              <a:t> identities in texts: Instances of practice. Reading Research Quarterly, 42 (3), 388-404.</a:t>
            </a:r>
          </a:p>
          <a:p>
            <a:pPr marL="0" indent="0">
              <a:buNone/>
            </a:pPr>
            <a:endParaRPr lang="en-US" sz="3700" dirty="0"/>
          </a:p>
          <a:p>
            <a:pPr marL="0" indent="0">
              <a:buNone/>
            </a:pPr>
            <a:r>
              <a:rPr lang="en-US" sz="3700" dirty="0" err="1"/>
              <a:t>Sheerin</a:t>
            </a:r>
            <a:r>
              <a:rPr lang="en-US" sz="3700" dirty="0"/>
              <a:t>, S. (1997). An exploration of the relationship between self-access and independent learning. In P. Benson, &amp; P. </a:t>
            </a:r>
            <a:r>
              <a:rPr lang="en-US" sz="3700" dirty="0" err="1"/>
              <a:t>Voller</a:t>
            </a:r>
            <a:r>
              <a:rPr lang="en-US" sz="3700" dirty="0"/>
              <a:t>, (Eds.). Autonomy and independence in language learning (pp.54-65). UK: Longman.</a:t>
            </a:r>
          </a:p>
          <a:p>
            <a:pPr marL="0" indent="0">
              <a:buNone/>
            </a:pPr>
            <a:endParaRPr lang="en-US" sz="3700" dirty="0"/>
          </a:p>
          <a:p>
            <a:pPr marL="0" indent="0">
              <a:buNone/>
            </a:pPr>
            <a:r>
              <a:rPr lang="en-US" sz="3700" dirty="0"/>
              <a:t>Skinner, E. N., &amp; </a:t>
            </a:r>
            <a:r>
              <a:rPr lang="en-US" sz="3700" dirty="0" err="1"/>
              <a:t>Hagood</a:t>
            </a:r>
            <a:r>
              <a:rPr lang="en-US" sz="3700" dirty="0"/>
              <a:t>, M.C. (2008). Developing literate identities with English language learners through digital story telling. The Reading Matrix, 8, 12-38.</a:t>
            </a:r>
          </a:p>
          <a:p>
            <a:pPr marL="0" indent="0">
              <a:buNone/>
            </a:pPr>
            <a:endParaRPr lang="en-US" sz="3700" dirty="0"/>
          </a:p>
          <a:p>
            <a:pPr marL="0" indent="0">
              <a:buNone/>
            </a:pPr>
            <a:r>
              <a:rPr lang="en-US" sz="3700" dirty="0" err="1"/>
              <a:t>Sturtridge</a:t>
            </a:r>
            <a:r>
              <a:rPr lang="en-US" sz="3700" dirty="0"/>
              <a:t>, G. (1992). Self-access – Preparation and Training. Manchester: The British Council.</a:t>
            </a:r>
          </a:p>
          <a:p>
            <a:pPr marL="0" indent="0">
              <a:buNone/>
            </a:pPr>
            <a:endParaRPr lang="en-US" sz="3700" dirty="0"/>
          </a:p>
          <a:p>
            <a:pPr marL="0" indent="0">
              <a:buNone/>
            </a:pPr>
            <a:endParaRPr lang="es-ES" dirty="0"/>
          </a:p>
        </p:txBody>
      </p:sp>
    </p:spTree>
    <p:extLst>
      <p:ext uri="{BB962C8B-B14F-4D97-AF65-F5344CB8AC3E}">
        <p14:creationId xmlns:p14="http://schemas.microsoft.com/office/powerpoint/2010/main" val="243358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Literacy Studies</a:t>
            </a:r>
            <a:endParaRPr lang="es-ES" dirty="0"/>
          </a:p>
        </p:txBody>
      </p:sp>
      <p:sp>
        <p:nvSpPr>
          <p:cNvPr id="3" name="Content Placeholder 2"/>
          <p:cNvSpPr>
            <a:spLocks noGrp="1"/>
          </p:cNvSpPr>
          <p:nvPr>
            <p:ph idx="1"/>
          </p:nvPr>
        </p:nvSpPr>
        <p:spPr/>
        <p:txBody>
          <a:bodyPr>
            <a:normAutofit fontScale="92500" lnSpcReduction="10000"/>
          </a:bodyPr>
          <a:lstStyle/>
          <a:p>
            <a:r>
              <a:rPr lang="en-US" dirty="0" smtClean="0"/>
              <a:t>The NLS: a line of </a:t>
            </a:r>
            <a:r>
              <a:rPr lang="en-US" dirty="0" smtClean="0"/>
              <a:t>research that studie</a:t>
            </a:r>
            <a:r>
              <a:rPr lang="en-US" dirty="0" smtClean="0"/>
              <a:t>s literacy as a social practice based on the view that reading and writing can only make sense if it is studied in the context of social and cultural practices (Gee, 2000)</a:t>
            </a:r>
            <a:endParaRPr lang="en-US" dirty="0" smtClean="0"/>
          </a:p>
          <a:p>
            <a:pPr marL="0" indent="0">
              <a:buNone/>
            </a:pPr>
            <a:r>
              <a:rPr lang="en-US" dirty="0" smtClean="0"/>
              <a:t> </a:t>
            </a:r>
          </a:p>
          <a:p>
            <a:r>
              <a:rPr lang="en-US" dirty="0" smtClean="0"/>
              <a:t>Literacy : is a social </a:t>
            </a:r>
            <a:r>
              <a:rPr lang="en-US" dirty="0" smtClean="0"/>
              <a:t>practice. It is a way of making meaning with linguistic stuff in a communicative landscape (</a:t>
            </a:r>
            <a:r>
              <a:rPr lang="en-US" dirty="0" err="1" smtClean="0"/>
              <a:t>Pahl</a:t>
            </a:r>
            <a:r>
              <a:rPr lang="en-US" dirty="0" smtClean="0"/>
              <a:t> &amp; </a:t>
            </a:r>
            <a:r>
              <a:rPr lang="en-US" dirty="0" err="1" smtClean="0"/>
              <a:t>Rowsell</a:t>
            </a:r>
            <a:r>
              <a:rPr lang="en-US" dirty="0" smtClean="0"/>
              <a:t>, 2012)</a:t>
            </a:r>
            <a:endParaRPr lang="en-US" dirty="0" smtClean="0"/>
          </a:p>
          <a:p>
            <a:pPr marL="0" indent="0">
              <a:buNone/>
            </a:pPr>
            <a:endParaRPr lang="en-US" dirty="0" smtClean="0"/>
          </a:p>
          <a:p>
            <a:r>
              <a:rPr lang="en-US" dirty="0" smtClean="0"/>
              <a:t>Literacy practices: are the general cultural ways of utilizing language which people draw </a:t>
            </a:r>
            <a:r>
              <a:rPr lang="en-US" sz="2937" dirty="0" smtClean="0"/>
              <a:t>upon</a:t>
            </a:r>
            <a:r>
              <a:rPr lang="en-US" dirty="0" smtClean="0"/>
              <a:t> their life  (Barton and Hamilton, 2000).</a:t>
            </a:r>
            <a:endParaRPr lang="es-ES" dirty="0"/>
          </a:p>
        </p:txBody>
      </p:sp>
    </p:spTree>
    <p:extLst>
      <p:ext uri="{BB962C8B-B14F-4D97-AF65-F5344CB8AC3E}">
        <p14:creationId xmlns:p14="http://schemas.microsoft.com/office/powerpoint/2010/main" val="111654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5153448"/>
              </p:ext>
            </p:extLst>
          </p:nvPr>
        </p:nvGraphicFramePr>
        <p:xfrm>
          <a:off x="1115617" y="1052735"/>
          <a:ext cx="6201806" cy="5398008"/>
        </p:xfrm>
        <a:graphic>
          <a:graphicData uri="http://schemas.openxmlformats.org/drawingml/2006/table">
            <a:tbl>
              <a:tblPr firstRow="1" firstCol="1" lastRow="1" lastCol="1" bandRow="1" bandCol="1"/>
              <a:tblGrid>
                <a:gridCol w="2920522"/>
                <a:gridCol w="3281284"/>
              </a:tblGrid>
              <a:tr h="258583">
                <a:tc>
                  <a:txBody>
                    <a:bodyPr/>
                    <a:lstStyle/>
                    <a:p>
                      <a:pPr algn="just">
                        <a:lnSpc>
                          <a:spcPct val="115000"/>
                        </a:lnSpc>
                        <a:spcAft>
                          <a:spcPts val="0"/>
                        </a:spcAft>
                      </a:pPr>
                      <a:r>
                        <a:rPr lang="en-US" sz="1400" i="1" dirty="0">
                          <a:effectLst/>
                          <a:latin typeface="Times New Roman"/>
                          <a:ea typeface="Times New Roman"/>
                          <a:cs typeface="Times New Roman"/>
                        </a:rPr>
                        <a:t>Elements visible within literacy events</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en-US" sz="1400" i="1" dirty="0">
                          <a:effectLst/>
                          <a:latin typeface="Times New Roman"/>
                          <a:ea typeface="Times New Roman"/>
                          <a:cs typeface="Times New Roman"/>
                        </a:rPr>
                        <a:t>Non-visible constituents of literacy practices</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95903">
                <a:tc>
                  <a:txBody>
                    <a:bodyPr/>
                    <a:lstStyle/>
                    <a:p>
                      <a:pPr algn="just">
                        <a:lnSpc>
                          <a:spcPct val="115000"/>
                        </a:lnSpc>
                        <a:spcAft>
                          <a:spcPts val="0"/>
                        </a:spcAft>
                      </a:pPr>
                      <a:r>
                        <a:rPr lang="en-US" sz="1400" dirty="0">
                          <a:effectLst/>
                          <a:latin typeface="Times New Roman"/>
                          <a:ea typeface="Times New Roman"/>
                          <a:cs typeface="Times New Roman"/>
                        </a:rPr>
                        <a:t>Participants: The people who can be seen interacting with the written text.</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Settings: The immediate physical circumstances in which the interaction takes place.</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Artifacts: The material tools and accessories that are involved in the interaction (including the texts)</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Activities: The actions performed by participants in the literacy event.</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dirty="0">
                          <a:effectLst/>
                          <a:latin typeface="Times New Roman"/>
                          <a:ea typeface="Times New Roman"/>
                          <a:cs typeface="Times New Roman"/>
                        </a:rPr>
                        <a:t>The hidden participants- other people, or groups of people involved in the social relationships of producing, interpreting, circulating and otherwise regulating written texts.</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The domain of the practice within which the event takes place and takes its sense and social purpose.</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All other resources brought to the literacy practice including non-material values, understandings, ways of thinking, feelings, skills and knowledge.</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Structured routines and pathways that facilitate or regulate actions; rules of </a:t>
                      </a:r>
                      <a:r>
                        <a:rPr lang="en-US" sz="1400" dirty="0" err="1">
                          <a:effectLst/>
                          <a:latin typeface="Times New Roman"/>
                          <a:ea typeface="Times New Roman"/>
                          <a:cs typeface="Times New Roman"/>
                        </a:rPr>
                        <a:t>appropriacy</a:t>
                      </a:r>
                      <a:r>
                        <a:rPr lang="en-US" sz="1400" dirty="0">
                          <a:effectLst/>
                          <a:latin typeface="Times New Roman"/>
                          <a:ea typeface="Times New Roman"/>
                          <a:cs typeface="Times New Roman"/>
                        </a:rPr>
                        <a:t> and eligibility – who does/doesn’t, can/ can’t engage in particular activities </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827584" y="238090"/>
            <a:ext cx="64807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1 Basic elements of literacy events and practices (Hamilton, 2000, p. 17)</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77331411"/>
              </p:ext>
            </p:extLst>
          </p:nvPr>
        </p:nvGraphicFramePr>
        <p:xfrm>
          <a:off x="1115616" y="799795"/>
          <a:ext cx="7056784" cy="5797557"/>
        </p:xfrm>
        <a:graphic>
          <a:graphicData uri="http://schemas.openxmlformats.org/drawingml/2006/table">
            <a:tbl>
              <a:tblPr firstRow="1" firstCol="1" lastRow="1" lastCol="1" bandRow="1" bandCol="1"/>
              <a:tblGrid>
                <a:gridCol w="3323144"/>
                <a:gridCol w="3733640"/>
              </a:tblGrid>
              <a:tr h="582206">
                <a:tc>
                  <a:txBody>
                    <a:bodyPr/>
                    <a:lstStyle/>
                    <a:p>
                      <a:pPr algn="just">
                        <a:lnSpc>
                          <a:spcPct val="115000"/>
                        </a:lnSpc>
                        <a:spcAft>
                          <a:spcPts val="0"/>
                        </a:spcAft>
                      </a:pPr>
                      <a:r>
                        <a:rPr lang="en-US" sz="1400" i="1" dirty="0">
                          <a:effectLst/>
                          <a:latin typeface="Times New Roman"/>
                          <a:ea typeface="Times New Roman"/>
                          <a:cs typeface="Times New Roman"/>
                        </a:rPr>
                        <a:t>Elements visible within literacy events</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en-US" sz="1400" i="1" dirty="0">
                          <a:effectLst/>
                          <a:latin typeface="Times New Roman"/>
                          <a:ea typeface="Times New Roman"/>
                          <a:cs typeface="Times New Roman"/>
                        </a:rPr>
                        <a:t>Non-visible constituents of literacy practices</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15351">
                <a:tc>
                  <a:txBody>
                    <a:bodyPr/>
                    <a:lstStyle/>
                    <a:p>
                      <a:pPr algn="just">
                        <a:lnSpc>
                          <a:spcPct val="115000"/>
                        </a:lnSpc>
                        <a:spcAft>
                          <a:spcPts val="0"/>
                        </a:spcAft>
                      </a:pPr>
                      <a:r>
                        <a:rPr lang="en-US" sz="1400" dirty="0">
                          <a:effectLst/>
                          <a:latin typeface="Times New Roman"/>
                          <a:ea typeface="Times New Roman"/>
                          <a:cs typeface="Times New Roman"/>
                        </a:rPr>
                        <a:t>Participants: </a:t>
                      </a:r>
                      <a:r>
                        <a:rPr lang="en-US" sz="1400" dirty="0" smtClean="0">
                          <a:effectLst/>
                          <a:latin typeface="Times New Roman"/>
                          <a:ea typeface="Times New Roman"/>
                          <a:cs typeface="Times New Roman"/>
                        </a:rPr>
                        <a:t> Students, tutors</a:t>
                      </a: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Settings: </a:t>
                      </a:r>
                      <a:r>
                        <a:rPr lang="en-US" sz="1400" dirty="0" smtClean="0">
                          <a:effectLst/>
                          <a:latin typeface="Times New Roman"/>
                          <a:ea typeface="Times New Roman"/>
                          <a:cs typeface="Times New Roman"/>
                        </a:rPr>
                        <a:t>Defined</a:t>
                      </a:r>
                      <a:r>
                        <a:rPr lang="en-US" sz="1400" baseline="0" dirty="0" smtClean="0">
                          <a:effectLst/>
                          <a:latin typeface="Times New Roman"/>
                          <a:ea typeface="Times New Roman"/>
                          <a:cs typeface="Times New Roman"/>
                        </a:rPr>
                        <a:t> by the underlying principles under which they are conceived. (technological resources, type of interaction that is expected</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Artifacts: </a:t>
                      </a:r>
                      <a:r>
                        <a:rPr lang="en-US" sz="1400" dirty="0" smtClean="0">
                          <a:effectLst/>
                          <a:latin typeface="Times New Roman"/>
                          <a:ea typeface="Times New Roman"/>
                          <a:cs typeface="Times New Roman"/>
                        </a:rPr>
                        <a:t>materials,</a:t>
                      </a:r>
                      <a:r>
                        <a:rPr lang="en-US" sz="1400" baseline="0" dirty="0" smtClean="0">
                          <a:effectLst/>
                          <a:latin typeface="Times New Roman"/>
                          <a:ea typeface="Times New Roman"/>
                          <a:cs typeface="Times New Roman"/>
                        </a:rPr>
                        <a:t> technology</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endParaRPr lang="en-US" sz="1400" dirty="0" smtClean="0">
                        <a:effectLst/>
                        <a:latin typeface="Times New Roman"/>
                        <a:ea typeface="Times New Roman"/>
                        <a:cs typeface="Times New Roman"/>
                      </a:endParaRPr>
                    </a:p>
                    <a:p>
                      <a:pPr algn="just">
                        <a:lnSpc>
                          <a:spcPct val="115000"/>
                        </a:lnSpc>
                        <a:spcAft>
                          <a:spcPts val="0"/>
                        </a:spcAft>
                      </a:pPr>
                      <a:endParaRPr lang="en-US" sz="1400" dirty="0" smtClean="0">
                        <a:effectLst/>
                        <a:latin typeface="Times New Roman"/>
                        <a:ea typeface="Times New Roman"/>
                        <a:cs typeface="Times New Roman"/>
                      </a:endParaRPr>
                    </a:p>
                    <a:p>
                      <a:pPr algn="just">
                        <a:lnSpc>
                          <a:spcPct val="115000"/>
                        </a:lnSpc>
                        <a:spcAft>
                          <a:spcPts val="0"/>
                        </a:spcAft>
                      </a:pPr>
                      <a:r>
                        <a:rPr lang="en-US" sz="1400" dirty="0" smtClean="0">
                          <a:effectLst/>
                          <a:latin typeface="Times New Roman"/>
                          <a:ea typeface="Times New Roman"/>
                          <a:cs typeface="Times New Roman"/>
                        </a:rPr>
                        <a:t>Activities</a:t>
                      </a:r>
                      <a:r>
                        <a:rPr lang="en-US" sz="1400" dirty="0">
                          <a:effectLst/>
                          <a:latin typeface="Times New Roman"/>
                          <a:ea typeface="Times New Roman"/>
                          <a:cs typeface="Times New Roman"/>
                        </a:rPr>
                        <a:t>: </a:t>
                      </a:r>
                      <a:r>
                        <a:rPr lang="en-US" sz="1400" dirty="0" smtClean="0">
                          <a:effectLst/>
                          <a:latin typeface="Times New Roman"/>
                          <a:ea typeface="Times New Roman"/>
                          <a:cs typeface="Times New Roman"/>
                        </a:rPr>
                        <a:t>Activities  of different</a:t>
                      </a:r>
                      <a:r>
                        <a:rPr lang="en-US" sz="1400" baseline="0" dirty="0" smtClean="0">
                          <a:effectLst/>
                          <a:latin typeface="Times New Roman"/>
                          <a:ea typeface="Times New Roman"/>
                          <a:cs typeface="Times New Roman"/>
                        </a:rPr>
                        <a:t> nature (doing exercises, conversation sessions, tutoring).</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dirty="0">
                          <a:effectLst/>
                          <a:latin typeface="Times New Roman"/>
                          <a:ea typeface="Times New Roman"/>
                          <a:cs typeface="Times New Roman"/>
                        </a:rPr>
                        <a:t>The hidden </a:t>
                      </a:r>
                      <a:r>
                        <a:rPr lang="en-US" sz="1400" dirty="0" smtClean="0">
                          <a:effectLst/>
                          <a:latin typeface="Times New Roman"/>
                          <a:ea typeface="Times New Roman"/>
                          <a:cs typeface="Times New Roman"/>
                        </a:rPr>
                        <a:t>participants: Administrators, teachers, materials designers</a:t>
                      </a: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The domain of the </a:t>
                      </a:r>
                      <a:r>
                        <a:rPr lang="en-US" sz="1400" dirty="0" smtClean="0">
                          <a:effectLst/>
                          <a:latin typeface="Times New Roman"/>
                          <a:ea typeface="Times New Roman"/>
                          <a:cs typeface="Times New Roman"/>
                        </a:rPr>
                        <a:t>practice: language learning,</a:t>
                      </a:r>
                      <a:r>
                        <a:rPr lang="en-US" sz="1400" baseline="0" dirty="0" smtClean="0">
                          <a:effectLst/>
                          <a:latin typeface="Times New Roman"/>
                          <a:ea typeface="Times New Roman"/>
                          <a:cs typeface="Times New Roman"/>
                        </a:rPr>
                        <a:t> and </a:t>
                      </a:r>
                      <a:r>
                        <a:rPr lang="en-US" sz="1400" dirty="0" smtClean="0">
                          <a:effectLst/>
                          <a:latin typeface="Times New Roman"/>
                          <a:ea typeface="Times New Roman"/>
                          <a:cs typeface="Times New Roman"/>
                        </a:rPr>
                        <a:t> learning</a:t>
                      </a:r>
                      <a:r>
                        <a:rPr lang="en-US" sz="1400" baseline="0" dirty="0" smtClean="0">
                          <a:effectLst/>
                          <a:latin typeface="Times New Roman"/>
                          <a:ea typeface="Times New Roman"/>
                          <a:cs typeface="Times New Roman"/>
                        </a:rPr>
                        <a:t> autonomy.</a:t>
                      </a: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endParaRPr lang="en-US" sz="1400" dirty="0" smtClean="0">
                        <a:effectLst/>
                        <a:latin typeface="Times New Roman"/>
                        <a:ea typeface="Times New Roman"/>
                        <a:cs typeface="Times New Roman"/>
                      </a:endParaRPr>
                    </a:p>
                    <a:p>
                      <a:pPr algn="just">
                        <a:lnSpc>
                          <a:spcPct val="115000"/>
                        </a:lnSpc>
                        <a:spcAft>
                          <a:spcPts val="0"/>
                        </a:spcAft>
                      </a:pPr>
                      <a:endParaRPr lang="en-US" sz="1400" dirty="0" smtClean="0">
                        <a:effectLst/>
                        <a:latin typeface="Times New Roman"/>
                        <a:ea typeface="Times New Roman"/>
                        <a:cs typeface="Times New Roman"/>
                      </a:endParaRPr>
                    </a:p>
                    <a:p>
                      <a:pPr algn="just">
                        <a:lnSpc>
                          <a:spcPct val="115000"/>
                        </a:lnSpc>
                        <a:spcAft>
                          <a:spcPts val="0"/>
                        </a:spcAft>
                      </a:pPr>
                      <a:r>
                        <a:rPr lang="en-US" sz="1400" dirty="0" smtClean="0">
                          <a:effectLst/>
                          <a:latin typeface="Times New Roman"/>
                          <a:ea typeface="Times New Roman"/>
                          <a:cs typeface="Times New Roman"/>
                        </a:rPr>
                        <a:t>All </a:t>
                      </a:r>
                      <a:r>
                        <a:rPr lang="en-US" sz="1400" dirty="0">
                          <a:effectLst/>
                          <a:latin typeface="Times New Roman"/>
                          <a:ea typeface="Times New Roman"/>
                          <a:cs typeface="Times New Roman"/>
                        </a:rPr>
                        <a:t>other resources brought to the literacy practice including non-material values, understandings, ways of thinking, feelings, skills and knowledge.</a:t>
                      </a:r>
                      <a:endParaRPr lang="es-ES" sz="1400" dirty="0">
                        <a:effectLst/>
                        <a:latin typeface="Calibri"/>
                        <a:ea typeface="Times New Roman"/>
                        <a:cs typeface="Times New Roman"/>
                      </a:endParaRPr>
                    </a:p>
                    <a:p>
                      <a:pPr algn="just">
                        <a:lnSpc>
                          <a:spcPct val="115000"/>
                        </a:lnSpc>
                        <a:spcAft>
                          <a:spcPts val="0"/>
                        </a:spcAft>
                      </a:pPr>
                      <a:r>
                        <a:rPr lang="en-US" sz="1400" dirty="0">
                          <a:effectLst/>
                          <a:latin typeface="Times New Roman"/>
                          <a:ea typeface="Times New Roman"/>
                          <a:cs typeface="Times New Roman"/>
                        </a:rPr>
                        <a:t> </a:t>
                      </a:r>
                      <a:endParaRPr lang="es-ES" sz="1400" dirty="0">
                        <a:effectLst/>
                        <a:latin typeface="Calibri"/>
                        <a:ea typeface="Times New Roman"/>
                        <a:cs typeface="Times New Roman"/>
                      </a:endParaRPr>
                    </a:p>
                    <a:p>
                      <a:pPr algn="just">
                        <a:lnSpc>
                          <a:spcPct val="115000"/>
                        </a:lnSpc>
                        <a:spcAft>
                          <a:spcPts val="0"/>
                        </a:spcAft>
                      </a:pPr>
                      <a:endParaRPr lang="en-US" sz="1400" dirty="0" smtClean="0">
                        <a:effectLst/>
                        <a:latin typeface="Times New Roman"/>
                        <a:ea typeface="Times New Roman"/>
                        <a:cs typeface="Times New Roman"/>
                      </a:endParaRPr>
                    </a:p>
                    <a:p>
                      <a:pPr algn="just">
                        <a:lnSpc>
                          <a:spcPct val="115000"/>
                        </a:lnSpc>
                        <a:spcAft>
                          <a:spcPts val="0"/>
                        </a:spcAft>
                      </a:pPr>
                      <a:r>
                        <a:rPr lang="en-US" sz="1400" dirty="0" smtClean="0">
                          <a:effectLst/>
                          <a:latin typeface="Times New Roman"/>
                          <a:ea typeface="Times New Roman"/>
                          <a:cs typeface="Times New Roman"/>
                        </a:rPr>
                        <a:t>Structured </a:t>
                      </a:r>
                      <a:r>
                        <a:rPr lang="en-US" sz="1400" dirty="0">
                          <a:effectLst/>
                          <a:latin typeface="Times New Roman"/>
                          <a:ea typeface="Times New Roman"/>
                          <a:cs typeface="Times New Roman"/>
                        </a:rPr>
                        <a:t>routines and pathways that facilitate or regulate </a:t>
                      </a:r>
                      <a:r>
                        <a:rPr lang="en-US" sz="1400" dirty="0" smtClean="0">
                          <a:effectLst/>
                          <a:latin typeface="Times New Roman"/>
                          <a:ea typeface="Times New Roman"/>
                          <a:cs typeface="Times New Roman"/>
                        </a:rPr>
                        <a:t>actions:</a:t>
                      </a:r>
                      <a:r>
                        <a:rPr lang="en-US" sz="1400" baseline="0" dirty="0" smtClean="0">
                          <a:effectLst/>
                          <a:latin typeface="Times New Roman"/>
                          <a:ea typeface="Times New Roman"/>
                          <a:cs typeface="Times New Roman"/>
                        </a:rPr>
                        <a:t> regulations of the SACs, expected routines, fixed pathways. </a:t>
                      </a:r>
                      <a:r>
                        <a:rPr lang="en-US" sz="1400" dirty="0" smtClean="0">
                          <a:effectLst/>
                          <a:latin typeface="Times New Roman"/>
                          <a:ea typeface="Times New Roman"/>
                          <a:cs typeface="Times New Roman"/>
                        </a:rPr>
                        <a:t>rules </a:t>
                      </a:r>
                      <a:r>
                        <a:rPr lang="en-US" sz="1400" dirty="0">
                          <a:effectLst/>
                          <a:latin typeface="Times New Roman"/>
                          <a:ea typeface="Times New Roman"/>
                          <a:cs typeface="Times New Roman"/>
                        </a:rPr>
                        <a:t>of </a:t>
                      </a:r>
                      <a:r>
                        <a:rPr lang="en-US" sz="1400" dirty="0" err="1">
                          <a:effectLst/>
                          <a:latin typeface="Times New Roman"/>
                          <a:ea typeface="Times New Roman"/>
                          <a:cs typeface="Times New Roman"/>
                        </a:rPr>
                        <a:t>appropriacy</a:t>
                      </a:r>
                      <a:r>
                        <a:rPr lang="en-US" sz="1400" dirty="0">
                          <a:effectLst/>
                          <a:latin typeface="Times New Roman"/>
                          <a:ea typeface="Times New Roman"/>
                          <a:cs typeface="Times New Roman"/>
                        </a:rPr>
                        <a:t> and eligibility – who does/doesn’t, can/ can’t engage in particular activities </a:t>
                      </a:r>
                      <a:endParaRPr lang="es-ES" sz="14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827584" y="330423"/>
            <a:ext cx="64807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dirty="0" smtClean="0">
                <a:solidFill>
                  <a:prstClr val="black"/>
                </a:solidFill>
                <a:latin typeface="Times New Roman" pitchFamily="18" charset="0"/>
                <a:cs typeface="Times New Roman" pitchFamily="18" charset="0"/>
              </a:rPr>
              <a:t>Literacy practices in a self-access center</a:t>
            </a:r>
            <a:endParaRPr lang="es-ES" sz="2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89848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procedures</a:t>
            </a:r>
            <a:endParaRPr lang="es-ES" dirty="0"/>
          </a:p>
        </p:txBody>
      </p:sp>
      <p:sp>
        <p:nvSpPr>
          <p:cNvPr id="3" name="Content Placeholder 2"/>
          <p:cNvSpPr>
            <a:spLocks noGrp="1"/>
          </p:cNvSpPr>
          <p:nvPr>
            <p:ph idx="1"/>
          </p:nvPr>
        </p:nvSpPr>
        <p:spPr/>
        <p:txBody>
          <a:bodyPr/>
          <a:lstStyle/>
          <a:p>
            <a:r>
              <a:rPr lang="en-US" dirty="0" smtClean="0"/>
              <a:t>Documents revision: </a:t>
            </a:r>
            <a:r>
              <a:rPr lang="en-US" dirty="0" smtClean="0"/>
              <a:t>to understand </a:t>
            </a:r>
            <a:r>
              <a:rPr lang="en-US" dirty="0" smtClean="0"/>
              <a:t>structure and organization of the center</a:t>
            </a:r>
          </a:p>
          <a:p>
            <a:pPr marL="0" indent="0">
              <a:buNone/>
            </a:pPr>
            <a:endParaRPr lang="en-US" dirty="0" smtClean="0"/>
          </a:p>
          <a:p>
            <a:r>
              <a:rPr lang="en-US" dirty="0" smtClean="0"/>
              <a:t>Interviews: teachers, tutors, administrator</a:t>
            </a:r>
          </a:p>
          <a:p>
            <a:pPr marL="0" indent="0">
              <a:buNone/>
            </a:pPr>
            <a:endParaRPr lang="en-US" dirty="0" smtClean="0"/>
          </a:p>
          <a:p>
            <a:r>
              <a:rPr lang="en-US" dirty="0" smtClean="0"/>
              <a:t>Observations: 12 students (</a:t>
            </a:r>
            <a:r>
              <a:rPr lang="en-US" dirty="0" smtClean="0"/>
              <a:t>university </a:t>
            </a:r>
            <a:r>
              <a:rPr lang="en-US" dirty="0" err="1" smtClean="0"/>
              <a:t>Ss</a:t>
            </a:r>
            <a:r>
              <a:rPr lang="en-US" dirty="0" smtClean="0"/>
              <a:t>)</a:t>
            </a:r>
            <a:endParaRPr lang="en-US" dirty="0" smtClean="0"/>
          </a:p>
          <a:p>
            <a:endParaRPr lang="en-US" dirty="0"/>
          </a:p>
          <a:p>
            <a:r>
              <a:rPr lang="en-US" dirty="0" smtClean="0"/>
              <a:t>Analysis of interviews: Content  analysis</a:t>
            </a:r>
            <a:endParaRPr lang="es-ES" dirty="0"/>
          </a:p>
        </p:txBody>
      </p:sp>
    </p:spTree>
    <p:extLst>
      <p:ext uri="{BB962C8B-B14F-4D97-AF65-F5344CB8AC3E}">
        <p14:creationId xmlns:p14="http://schemas.microsoft.com/office/powerpoint/2010/main" val="1420642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Research</a:t>
            </a:r>
            <a:r>
              <a:rPr lang="es-MX" dirty="0" smtClean="0"/>
              <a:t> </a:t>
            </a:r>
            <a:r>
              <a:rPr lang="es-MX" dirty="0" err="1" smtClean="0"/>
              <a:t>question</a:t>
            </a:r>
            <a:endParaRPr lang="es-MX" dirty="0"/>
          </a:p>
        </p:txBody>
      </p:sp>
      <p:sp>
        <p:nvSpPr>
          <p:cNvPr id="3" name="2 Marcador de contenido"/>
          <p:cNvSpPr>
            <a:spLocks noGrp="1"/>
          </p:cNvSpPr>
          <p:nvPr>
            <p:ph idx="1"/>
          </p:nvPr>
        </p:nvSpPr>
        <p:spPr/>
        <p:txBody>
          <a:bodyPr/>
          <a:lstStyle/>
          <a:p>
            <a:endParaRPr lang="en-US" sz="4000" dirty="0" smtClean="0"/>
          </a:p>
          <a:p>
            <a:r>
              <a:rPr lang="en-US" sz="4000" dirty="0" smtClean="0"/>
              <a:t>How can we describe the self-access center from a social perspective?</a:t>
            </a:r>
            <a:endParaRPr lang="es-MX" sz="4000" dirty="0" smtClean="0"/>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n-US" b="1" dirty="0" smtClean="0"/>
              <a:t>Research site</a:t>
            </a:r>
            <a:endParaRPr lang="es-MX" dirty="0"/>
          </a:p>
        </p:txBody>
      </p:sp>
      <p:sp>
        <p:nvSpPr>
          <p:cNvPr id="3" name="2 Marcador de contenido"/>
          <p:cNvSpPr>
            <a:spLocks noGrp="1"/>
          </p:cNvSpPr>
          <p:nvPr>
            <p:ph idx="1"/>
          </p:nvPr>
        </p:nvSpPr>
        <p:spPr/>
        <p:txBody>
          <a:bodyPr/>
          <a:lstStyle/>
          <a:p>
            <a:r>
              <a:rPr lang="es-MX" sz="3200" dirty="0" smtClean="0"/>
              <a:t>A </a:t>
            </a:r>
            <a:r>
              <a:rPr lang="es-MX" sz="3200" dirty="0" err="1" smtClean="0"/>
              <a:t>Mexican</a:t>
            </a:r>
            <a:r>
              <a:rPr lang="es-MX" sz="3200" dirty="0" smtClean="0"/>
              <a:t>  </a:t>
            </a:r>
            <a:r>
              <a:rPr lang="es-MX" sz="3200" dirty="0" err="1" smtClean="0"/>
              <a:t>self-access</a:t>
            </a:r>
            <a:r>
              <a:rPr lang="es-MX" sz="3200" dirty="0" smtClean="0"/>
              <a:t> </a:t>
            </a:r>
            <a:r>
              <a:rPr lang="es-MX" sz="3200" dirty="0" smtClean="0"/>
              <a:t>center</a:t>
            </a:r>
            <a:endParaRPr lang="es-MX" sz="3200" dirty="0" smtClean="0"/>
          </a:p>
          <a:p>
            <a:pPr marL="0" indent="0">
              <a:buNone/>
            </a:pPr>
            <a:endParaRPr lang="es-MX" sz="3200" dirty="0" smtClean="0"/>
          </a:p>
          <a:p>
            <a:r>
              <a:rPr lang="es-MX" sz="3200" dirty="0" err="1" smtClean="0"/>
              <a:t>Attendance</a:t>
            </a:r>
            <a:r>
              <a:rPr lang="es-MX" sz="3200" dirty="0" smtClean="0"/>
              <a:t> </a:t>
            </a:r>
            <a:r>
              <a:rPr lang="es-MX" sz="3200" dirty="0" err="1" smtClean="0"/>
              <a:t>was</a:t>
            </a:r>
            <a:r>
              <a:rPr lang="es-MX" sz="3200" dirty="0" smtClean="0"/>
              <a:t> </a:t>
            </a:r>
            <a:r>
              <a:rPr lang="es-MX" sz="3200" dirty="0" err="1" smtClean="0"/>
              <a:t>obligatory</a:t>
            </a:r>
            <a:endParaRPr lang="es-MX" sz="3200" dirty="0" smtClean="0"/>
          </a:p>
          <a:p>
            <a:pPr marL="0" indent="0">
              <a:buNone/>
            </a:pPr>
            <a:endParaRPr lang="es-MX" sz="3200" dirty="0" smtClean="0"/>
          </a:p>
          <a:p>
            <a:r>
              <a:rPr lang="es-MX" sz="3200" dirty="0" err="1" smtClean="0"/>
              <a:t>University</a:t>
            </a:r>
            <a:r>
              <a:rPr lang="es-MX" sz="3200" dirty="0" smtClean="0"/>
              <a:t> </a:t>
            </a:r>
            <a:r>
              <a:rPr lang="es-MX" sz="3200" dirty="0" err="1" smtClean="0"/>
              <a:t>students</a:t>
            </a:r>
            <a:r>
              <a:rPr lang="es-MX" sz="3200" dirty="0" smtClean="0"/>
              <a:t>: 60 % of </a:t>
            </a:r>
            <a:r>
              <a:rPr lang="es-MX" sz="3200" dirty="0" err="1" smtClean="0"/>
              <a:t>users</a:t>
            </a:r>
            <a:endParaRPr lang="es-MX" sz="3200" dirty="0" smtClean="0"/>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980728"/>
            <a:ext cx="8439729"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629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2096</Words>
  <Application>Microsoft Office PowerPoint</Application>
  <PresentationFormat>Presentación en pantalla (4:3)</PresentationFormat>
  <Paragraphs>247</Paragraphs>
  <Slides>23</Slides>
  <Notes>6</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Flujo</vt:lpstr>
      <vt:lpstr>The self-access center as a social landscape: the case of a Mexican self-access center</vt:lpstr>
      <vt:lpstr>Purpose</vt:lpstr>
      <vt:lpstr>The New Literacy Studies</vt:lpstr>
      <vt:lpstr>Presentación de PowerPoint</vt:lpstr>
      <vt:lpstr>Presentación de PowerPoint</vt:lpstr>
      <vt:lpstr>Data collection procedures</vt:lpstr>
      <vt:lpstr>Research question</vt:lpstr>
      <vt:lpstr> Research site</vt:lpstr>
      <vt:lpstr>Presentación de PowerPoint</vt:lpstr>
      <vt:lpstr>Presentación de PowerPoint</vt:lpstr>
      <vt:lpstr>The plan of the center</vt:lpstr>
      <vt:lpstr>Policies that regulate the SAC</vt:lpstr>
      <vt:lpstr>Literacy events (an example of the Reading and Writing area)</vt:lpstr>
      <vt:lpstr>The participants of the center (users)</vt:lpstr>
      <vt:lpstr>Presentación de PowerPoint</vt:lpstr>
      <vt:lpstr>The participants of the center: teachers/tutors </vt:lpstr>
      <vt:lpstr>The social landscape of the SAC</vt:lpstr>
      <vt:lpstr>Some conclusions</vt:lpstr>
      <vt:lpstr>Presentación de PowerPoint</vt:lpstr>
      <vt:lpstr>References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Rocio Dominguez</dc:creator>
  <cp:lastModifiedBy>Rocio Dominguez</cp:lastModifiedBy>
  <cp:revision>60</cp:revision>
  <dcterms:created xsi:type="dcterms:W3CDTF">2014-06-06T02:09:33Z</dcterms:created>
  <dcterms:modified xsi:type="dcterms:W3CDTF">2014-06-17T16:00:47Z</dcterms:modified>
</cp:coreProperties>
</file>